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4"/>
  </p:sldMasterIdLst>
  <p:notesMasterIdLst>
    <p:notesMasterId r:id="rId47"/>
  </p:notesMasterIdLst>
  <p:handoutMasterIdLst>
    <p:handoutMasterId r:id="rId48"/>
  </p:handoutMasterIdLst>
  <p:sldIdLst>
    <p:sldId id="634" r:id="rId5"/>
    <p:sldId id="635" r:id="rId6"/>
    <p:sldId id="636" r:id="rId7"/>
    <p:sldId id="556" r:id="rId8"/>
    <p:sldId id="728" r:id="rId9"/>
    <p:sldId id="732" r:id="rId10"/>
    <p:sldId id="641" r:id="rId11"/>
    <p:sldId id="700" r:id="rId12"/>
    <p:sldId id="736" r:id="rId13"/>
    <p:sldId id="644" r:id="rId14"/>
    <p:sldId id="713" r:id="rId15"/>
    <p:sldId id="714" r:id="rId16"/>
    <p:sldId id="742" r:id="rId17"/>
    <p:sldId id="743" r:id="rId18"/>
    <p:sldId id="717" r:id="rId19"/>
    <p:sldId id="718" r:id="rId20"/>
    <p:sldId id="723" r:id="rId21"/>
    <p:sldId id="712" r:id="rId22"/>
    <p:sldId id="672" r:id="rId23"/>
    <p:sldId id="745" r:id="rId24"/>
    <p:sldId id="746" r:id="rId25"/>
    <p:sldId id="653" r:id="rId26"/>
    <p:sldId id="654" r:id="rId27"/>
    <p:sldId id="655" r:id="rId28"/>
    <p:sldId id="656" r:id="rId29"/>
    <p:sldId id="657" r:id="rId30"/>
    <p:sldId id="658" r:id="rId31"/>
    <p:sldId id="659" r:id="rId32"/>
    <p:sldId id="660" r:id="rId33"/>
    <p:sldId id="661" r:id="rId34"/>
    <p:sldId id="662" r:id="rId35"/>
    <p:sldId id="663" r:id="rId36"/>
    <p:sldId id="664" r:id="rId37"/>
    <p:sldId id="665" r:id="rId38"/>
    <p:sldId id="666" r:id="rId39"/>
    <p:sldId id="667" r:id="rId40"/>
    <p:sldId id="668" r:id="rId41"/>
    <p:sldId id="669" r:id="rId42"/>
    <p:sldId id="675" r:id="rId43"/>
    <p:sldId id="787" r:id="rId44"/>
    <p:sldId id="680" r:id="rId45"/>
    <p:sldId id="342" r:id="rId46"/>
  </p:sldIdLst>
  <p:sldSz cx="12192000" cy="6858000"/>
  <p:notesSz cx="7010400" cy="9296400"/>
  <p:defaultTextStyle>
    <a:defPPr>
      <a:defRPr lang="en-US"/>
    </a:defPPr>
    <a:lvl1pPr marL="0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3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7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0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54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18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80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44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08" algn="l" defTabSz="4571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2" pos="3829" userDrawn="1">
          <p15:clr>
            <a:srgbClr val="A4A3A4"/>
          </p15:clr>
        </p15:guide>
        <p15:guide id="3" orient="horz" pos="744" userDrawn="1">
          <p15:clr>
            <a:srgbClr val="A4A3A4"/>
          </p15:clr>
        </p15:guide>
        <p15:guide id="4" orient="horz" pos="1128" userDrawn="1">
          <p15:clr>
            <a:srgbClr val="A4A3A4"/>
          </p15:clr>
        </p15:guide>
        <p15:guide id="5" pos="2877" userDrawn="1">
          <p15:clr>
            <a:srgbClr val="A4A3A4"/>
          </p15:clr>
        </p15:guide>
        <p15:guide id="6" pos="2528" userDrawn="1">
          <p15:clr>
            <a:srgbClr val="A4A3A4"/>
          </p15:clr>
        </p15:guide>
        <p15:guide id="7" pos="480" userDrawn="1">
          <p15:clr>
            <a:srgbClr val="A4A3A4"/>
          </p15:clr>
        </p15:guide>
        <p15:guide id="8" orient="horz" pos="288" userDrawn="1">
          <p15:clr>
            <a:srgbClr val="A4A3A4"/>
          </p15:clr>
        </p15:guide>
        <p15:guide id="9" pos="5944" userDrawn="1">
          <p15:clr>
            <a:srgbClr val="A4A3A4"/>
          </p15:clr>
        </p15:guide>
        <p15:guide id="10" orient="horz" pos="3432">
          <p15:clr>
            <a:srgbClr val="A4A3A4"/>
          </p15:clr>
        </p15:guide>
        <p15:guide id="11" orient="horz" pos="1171">
          <p15:clr>
            <a:srgbClr val="A4A3A4"/>
          </p15:clr>
        </p15:guide>
        <p15:guide id="12" orient="horz" pos="2005">
          <p15:clr>
            <a:srgbClr val="A4A3A4"/>
          </p15:clr>
        </p15:guide>
        <p15:guide id="13" orient="horz" pos="4063">
          <p15:clr>
            <a:srgbClr val="A4A3A4"/>
          </p15:clr>
        </p15:guide>
        <p15:guide id="14" orient="horz" pos="869">
          <p15:clr>
            <a:srgbClr val="A4A3A4"/>
          </p15:clr>
        </p15:guide>
        <p15:guide id="15" orient="horz" pos="567">
          <p15:clr>
            <a:srgbClr val="A4A3A4"/>
          </p15:clr>
        </p15:guide>
        <p15:guide id="16" pos="4693">
          <p15:clr>
            <a:srgbClr val="A4A3A4"/>
          </p15:clr>
        </p15:guide>
        <p15:guide id="17" pos="2645">
          <p15:clr>
            <a:srgbClr val="A4A3A4"/>
          </p15:clr>
        </p15:guide>
        <p15:guide id="18" pos="1384">
          <p15:clr>
            <a:srgbClr val="A4A3A4"/>
          </p15:clr>
        </p15:guide>
        <p15:guide id="19" pos="4781">
          <p15:clr>
            <a:srgbClr val="A4A3A4"/>
          </p15:clr>
        </p15:guide>
        <p15:guide id="20" pos="2549">
          <p15:clr>
            <a:srgbClr val="A4A3A4"/>
          </p15:clr>
        </p15:guide>
        <p15:guide id="21" orient="horz" pos="915">
          <p15:clr>
            <a:srgbClr val="A4A3A4"/>
          </p15:clr>
        </p15:guide>
        <p15:guide id="2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7"/>
    <a:srgbClr val="FFF2CC"/>
    <a:srgbClr val="FFC000"/>
    <a:srgbClr val="FFEC99"/>
    <a:srgbClr val="FFB40E"/>
    <a:srgbClr val="F60000"/>
    <a:srgbClr val="FFC12F"/>
    <a:srgbClr val="C8C8C0"/>
    <a:srgbClr val="FFCD3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7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918" y="60"/>
      </p:cViewPr>
      <p:guideLst>
        <p:guide orient="horz" pos="3336"/>
        <p:guide pos="3829"/>
        <p:guide orient="horz" pos="744"/>
        <p:guide orient="horz" pos="1128"/>
        <p:guide pos="2877"/>
        <p:guide pos="2528"/>
        <p:guide pos="480"/>
        <p:guide orient="horz" pos="288"/>
        <p:guide pos="5944"/>
        <p:guide orient="horz" pos="3432"/>
        <p:guide orient="horz" pos="1171"/>
        <p:guide orient="horz" pos="2005"/>
        <p:guide orient="horz" pos="4063"/>
        <p:guide orient="horz" pos="869"/>
        <p:guide orient="horz" pos="567"/>
        <p:guide pos="4693"/>
        <p:guide pos="2645"/>
        <p:guide pos="1384"/>
        <p:guide pos="4781"/>
        <p:guide pos="2549"/>
        <p:guide orient="horz" pos="91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2028"/>
    </p:cViewPr>
  </p:sorterViewPr>
  <p:notesViewPr>
    <p:cSldViewPr snapToGrid="0" snapToObjects="1" showGuides="1">
      <p:cViewPr varScale="1">
        <p:scale>
          <a:sx n="71" d="100"/>
          <a:sy n="71" d="100"/>
        </p:scale>
        <p:origin x="2058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1DE75A-10EB-0A40-B36A-5D2272672EA4}" type="doc">
      <dgm:prSet loTypeId="urn:microsoft.com/office/officeart/2005/8/layout/arrow2" loCatId="" qsTypeId="urn:microsoft.com/office/officeart/2005/8/quickstyle/3D6" qsCatId="3D" csTypeId="urn:microsoft.com/office/officeart/2005/8/colors/accent1_2" csCatId="accent1" phldr="1"/>
      <dgm:spPr/>
    </dgm:pt>
    <dgm:pt modelId="{EF7C815B-E475-E24B-A2F3-C352DB4909CB}">
      <dgm:prSet phldrT="[Text]" custT="1"/>
      <dgm:spPr/>
      <dgm:t>
        <a:bodyPr/>
        <a:lstStyle/>
        <a:p>
          <a:endParaRPr lang="en-US" sz="2800" dirty="0"/>
        </a:p>
      </dgm:t>
    </dgm:pt>
    <dgm:pt modelId="{C046C923-451D-9E49-ACDE-B4BDBD016AC3}" type="sibTrans" cxnId="{35E51A73-DE15-D844-BF02-2744DEA76208}">
      <dgm:prSet/>
      <dgm:spPr/>
      <dgm:t>
        <a:bodyPr/>
        <a:lstStyle/>
        <a:p>
          <a:endParaRPr lang="en-US"/>
        </a:p>
      </dgm:t>
    </dgm:pt>
    <dgm:pt modelId="{A875F2E4-8E00-C546-8560-A2C72B79165A}" type="parTrans" cxnId="{35E51A73-DE15-D844-BF02-2744DEA76208}">
      <dgm:prSet/>
      <dgm:spPr/>
      <dgm:t>
        <a:bodyPr/>
        <a:lstStyle/>
        <a:p>
          <a:endParaRPr lang="en-US"/>
        </a:p>
      </dgm:t>
    </dgm:pt>
    <dgm:pt modelId="{FF006C53-6D04-B745-A528-1765097A438A}">
      <dgm:prSet phldrT="[Text]" custT="1"/>
      <dgm:spPr/>
      <dgm:t>
        <a:bodyPr/>
        <a:lstStyle/>
        <a:p>
          <a:endParaRPr lang="en-US" sz="2800" dirty="0"/>
        </a:p>
      </dgm:t>
    </dgm:pt>
    <dgm:pt modelId="{7852BF73-3575-E949-A0F9-A0E7D7FAF76C}" type="sibTrans" cxnId="{781A583C-CD6D-6A48-A9CA-D5145643946F}">
      <dgm:prSet/>
      <dgm:spPr/>
      <dgm:t>
        <a:bodyPr/>
        <a:lstStyle/>
        <a:p>
          <a:endParaRPr lang="en-US"/>
        </a:p>
      </dgm:t>
    </dgm:pt>
    <dgm:pt modelId="{D9BD9162-C2C8-7E44-AD6C-E1145761A748}" type="parTrans" cxnId="{781A583C-CD6D-6A48-A9CA-D5145643946F}">
      <dgm:prSet/>
      <dgm:spPr/>
      <dgm:t>
        <a:bodyPr/>
        <a:lstStyle/>
        <a:p>
          <a:endParaRPr lang="en-US"/>
        </a:p>
      </dgm:t>
    </dgm:pt>
    <dgm:pt modelId="{93D66494-A7F3-1F4C-AA9B-8B67DFF5016E}">
      <dgm:prSet phldrT="[Text]" custT="1"/>
      <dgm:spPr/>
      <dgm:t>
        <a:bodyPr/>
        <a:lstStyle/>
        <a:p>
          <a:endParaRPr lang="en-US" sz="2800" dirty="0"/>
        </a:p>
      </dgm:t>
    </dgm:pt>
    <dgm:pt modelId="{D747D969-247E-BA43-BF01-EC33AF60C1E7}" type="sibTrans" cxnId="{F6FA8563-609B-164D-A2C1-EEF2B43504D3}">
      <dgm:prSet/>
      <dgm:spPr/>
      <dgm:t>
        <a:bodyPr/>
        <a:lstStyle/>
        <a:p>
          <a:endParaRPr lang="en-US"/>
        </a:p>
      </dgm:t>
    </dgm:pt>
    <dgm:pt modelId="{5CF2E20A-6A4F-D24B-800F-3EA95F202605}" type="parTrans" cxnId="{F6FA8563-609B-164D-A2C1-EEF2B43504D3}">
      <dgm:prSet/>
      <dgm:spPr/>
      <dgm:t>
        <a:bodyPr/>
        <a:lstStyle/>
        <a:p>
          <a:endParaRPr lang="en-US"/>
        </a:p>
      </dgm:t>
    </dgm:pt>
    <dgm:pt modelId="{7061CF56-C5C5-4339-861D-4076F66E578B}">
      <dgm:prSet phldrT="[Text]" custT="1"/>
      <dgm:spPr/>
      <dgm:t>
        <a:bodyPr/>
        <a:lstStyle/>
        <a:p>
          <a:endParaRPr lang="en-US" sz="2800" dirty="0"/>
        </a:p>
      </dgm:t>
    </dgm:pt>
    <dgm:pt modelId="{0C22233A-228E-44E8-B357-610B44EDD7BF}" type="sibTrans" cxnId="{11B094CE-7C32-4186-9819-F2B742A7430F}">
      <dgm:prSet/>
      <dgm:spPr/>
      <dgm:t>
        <a:bodyPr/>
        <a:lstStyle/>
        <a:p>
          <a:endParaRPr lang="en-US"/>
        </a:p>
      </dgm:t>
    </dgm:pt>
    <dgm:pt modelId="{3E246ED5-D862-411B-B746-1A988F4878E7}" type="parTrans" cxnId="{11B094CE-7C32-4186-9819-F2B742A7430F}">
      <dgm:prSet/>
      <dgm:spPr/>
      <dgm:t>
        <a:bodyPr/>
        <a:lstStyle/>
        <a:p>
          <a:endParaRPr lang="en-US"/>
        </a:p>
      </dgm:t>
    </dgm:pt>
    <dgm:pt modelId="{E58465DB-67DB-4CE1-A05E-E7C8B684AB87}">
      <dgm:prSet phldrT="[Text]" custT="1"/>
      <dgm:spPr/>
      <dgm:t>
        <a:bodyPr/>
        <a:lstStyle/>
        <a:p>
          <a:endParaRPr lang="en-US" sz="2800" dirty="0"/>
        </a:p>
      </dgm:t>
    </dgm:pt>
    <dgm:pt modelId="{8EE2EC94-BC19-4C79-997B-4B5FCDB2F8E4}" type="sibTrans" cxnId="{433F6B5A-0C7D-4BBC-BABA-400707ED2C56}">
      <dgm:prSet/>
      <dgm:spPr/>
      <dgm:t>
        <a:bodyPr/>
        <a:lstStyle/>
        <a:p>
          <a:endParaRPr lang="en-US"/>
        </a:p>
      </dgm:t>
    </dgm:pt>
    <dgm:pt modelId="{AC15E606-0509-4E47-960B-D47AE1D8DB44}" type="parTrans" cxnId="{433F6B5A-0C7D-4BBC-BABA-400707ED2C56}">
      <dgm:prSet/>
      <dgm:spPr/>
      <dgm:t>
        <a:bodyPr/>
        <a:lstStyle/>
        <a:p>
          <a:endParaRPr lang="en-US"/>
        </a:p>
      </dgm:t>
    </dgm:pt>
    <dgm:pt modelId="{23830622-5FD3-7941-B1D1-183C6673BB23}" type="pres">
      <dgm:prSet presAssocID="{D61DE75A-10EB-0A40-B36A-5D2272672EA4}" presName="arrowDiagram" presStyleCnt="0">
        <dgm:presLayoutVars>
          <dgm:chMax val="5"/>
          <dgm:dir/>
          <dgm:resizeHandles val="exact"/>
        </dgm:presLayoutVars>
      </dgm:prSet>
      <dgm:spPr/>
    </dgm:pt>
    <dgm:pt modelId="{101284BD-65E2-3A4A-93CC-BB5955EA9103}" type="pres">
      <dgm:prSet presAssocID="{D61DE75A-10EB-0A40-B36A-5D2272672EA4}" presName="arrow" presStyleLbl="bgShp" presStyleIdx="0" presStyleCnt="1" custAng="21120000" custScaleX="105541" custScaleY="100000" custLinFactNeighborX="880" custLinFactNeighborY="-1567"/>
      <dgm:spPr>
        <a:solidFill>
          <a:schemeClr val="tx1">
            <a:alpha val="78000"/>
          </a:schemeClr>
        </a:solidFill>
      </dgm:spPr>
    </dgm:pt>
    <dgm:pt modelId="{CE82207F-225A-40C5-A066-ADEFA087C961}" type="pres">
      <dgm:prSet presAssocID="{D61DE75A-10EB-0A40-B36A-5D2272672EA4}" presName="arrowDiagram5" presStyleCnt="0"/>
      <dgm:spPr/>
    </dgm:pt>
    <dgm:pt modelId="{700DDCF1-2E3C-4534-AE16-6E6292993A45}" type="pres">
      <dgm:prSet presAssocID="{93D66494-A7F3-1F4C-AA9B-8B67DFF5016E}" presName="bullet5a" presStyleLbl="node1" presStyleIdx="0" presStyleCnt="5" custLinFactY="183511" custLinFactNeighborX="-95506" custLinFactNeighborY="200000"/>
      <dgm:spPr/>
    </dgm:pt>
    <dgm:pt modelId="{A64E6AD7-7824-44FC-95A1-C2498B10B4E5}" type="pres">
      <dgm:prSet presAssocID="{93D66494-A7F3-1F4C-AA9B-8B67DFF5016E}" presName="textBox5a" presStyleLbl="revTx" presStyleIdx="0" presStyleCnt="5" custScaleX="21473" custScaleY="18911" custLinFactNeighborX="86215" custLinFactNeighborY="15367">
        <dgm:presLayoutVars>
          <dgm:bulletEnabled val="1"/>
        </dgm:presLayoutVars>
      </dgm:prSet>
      <dgm:spPr/>
    </dgm:pt>
    <dgm:pt modelId="{01896533-2A4E-4126-AC19-582222F8C450}" type="pres">
      <dgm:prSet presAssocID="{FF006C53-6D04-B745-A528-1765097A438A}" presName="bullet5b" presStyleLbl="node1" presStyleIdx="1" presStyleCnt="5" custLinFactX="-100000" custLinFactY="120217" custLinFactNeighborX="-134909" custLinFactNeighborY="200000"/>
      <dgm:spPr/>
    </dgm:pt>
    <dgm:pt modelId="{51B61D22-3FD4-44D8-B182-B5A4CC7FFAF0}" type="pres">
      <dgm:prSet presAssocID="{FF006C53-6D04-B745-A528-1765097A438A}" presName="textBox5b" presStyleLbl="revTx" presStyleIdx="1" presStyleCnt="5" custScaleX="16945" custScaleY="10742" custLinFactNeighborX="17730" custLinFactNeighborY="11420">
        <dgm:presLayoutVars>
          <dgm:bulletEnabled val="1"/>
        </dgm:presLayoutVars>
      </dgm:prSet>
      <dgm:spPr/>
    </dgm:pt>
    <dgm:pt modelId="{CDE9099D-EFAA-4632-A865-AD36F25A871D}" type="pres">
      <dgm:prSet presAssocID="{EF7C815B-E475-E24B-A2F3-C352DB4909CB}" presName="bullet5c" presStyleLbl="node1" presStyleIdx="2" presStyleCnt="5" custLinFactX="-100000" custLinFactY="100000" custLinFactNeighborX="-174764" custLinFactNeighborY="108088"/>
      <dgm:spPr/>
    </dgm:pt>
    <dgm:pt modelId="{EE327C7D-4125-4F9A-ACCD-5AE45E3E2EF7}" type="pres">
      <dgm:prSet presAssocID="{EF7C815B-E475-E24B-A2F3-C352DB4909CB}" presName="textBox5c" presStyleLbl="revTx" presStyleIdx="2" presStyleCnt="5" custScaleX="14575" custScaleY="8008" custLinFactNeighborX="2929" custLinFactNeighborY="2760">
        <dgm:presLayoutVars>
          <dgm:bulletEnabled val="1"/>
        </dgm:presLayoutVars>
      </dgm:prSet>
      <dgm:spPr/>
    </dgm:pt>
    <dgm:pt modelId="{1C139E80-BB1F-4774-B93D-894C7BB54611}" type="pres">
      <dgm:prSet presAssocID="{7061CF56-C5C5-4339-861D-4076F66E578B}" presName="bullet5d" presStyleLbl="node1" presStyleIdx="3" presStyleCnt="5" custLinFactX="-100000" custLinFactY="22516" custLinFactNeighborX="-191828" custLinFactNeighborY="100000"/>
      <dgm:spPr/>
    </dgm:pt>
    <dgm:pt modelId="{2E87933A-E73B-4F68-A778-705D9B279458}" type="pres">
      <dgm:prSet presAssocID="{7061CF56-C5C5-4339-861D-4076F66E578B}" presName="textBox5d" presStyleLbl="revTx" presStyleIdx="3" presStyleCnt="5" custLinFactNeighborX="55939" custLinFactNeighborY="22583">
        <dgm:presLayoutVars>
          <dgm:bulletEnabled val="1"/>
        </dgm:presLayoutVars>
      </dgm:prSet>
      <dgm:spPr/>
    </dgm:pt>
    <dgm:pt modelId="{7893E1DC-2CCD-497C-A642-103F84BE8779}" type="pres">
      <dgm:prSet presAssocID="{E58465DB-67DB-4CE1-A05E-E7C8B684AB87}" presName="bullet5e" presStyleLbl="node1" presStyleIdx="4" presStyleCnt="5" custLinFactX="-100000" custLinFactNeighborX="-119856" custLinFactNeighborY="22845"/>
      <dgm:spPr/>
    </dgm:pt>
    <dgm:pt modelId="{4E28281C-BB25-4785-968F-A6AC1865AB48}" type="pres">
      <dgm:prSet presAssocID="{E58465DB-67DB-4CE1-A05E-E7C8B684AB87}" presName="textBox5e" presStyleLbl="revTx" presStyleIdx="4" presStyleCnt="5" custScaleX="14065" custScaleY="6115" custLinFactNeighborX="-52255" custLinFactNeighborY="7969">
        <dgm:presLayoutVars>
          <dgm:bulletEnabled val="1"/>
        </dgm:presLayoutVars>
      </dgm:prSet>
      <dgm:spPr/>
    </dgm:pt>
  </dgm:ptLst>
  <dgm:cxnLst>
    <dgm:cxn modelId="{0ECA5227-CD39-5341-A7EF-0B1CB4EB0711}" type="presOf" srcId="{7061CF56-C5C5-4339-861D-4076F66E578B}" destId="{2E87933A-E73B-4F68-A778-705D9B279458}" srcOrd="0" destOrd="0" presId="urn:microsoft.com/office/officeart/2005/8/layout/arrow2"/>
    <dgm:cxn modelId="{781A583C-CD6D-6A48-A9CA-D5145643946F}" srcId="{D61DE75A-10EB-0A40-B36A-5D2272672EA4}" destId="{FF006C53-6D04-B745-A528-1765097A438A}" srcOrd="1" destOrd="0" parTransId="{D9BD9162-C2C8-7E44-AD6C-E1145761A748}" sibTransId="{7852BF73-3575-E949-A0F9-A0E7D7FAF76C}"/>
    <dgm:cxn modelId="{F6FA8563-609B-164D-A2C1-EEF2B43504D3}" srcId="{D61DE75A-10EB-0A40-B36A-5D2272672EA4}" destId="{93D66494-A7F3-1F4C-AA9B-8B67DFF5016E}" srcOrd="0" destOrd="0" parTransId="{5CF2E20A-6A4F-D24B-800F-3EA95F202605}" sibTransId="{D747D969-247E-BA43-BF01-EC33AF60C1E7}"/>
    <dgm:cxn modelId="{11FF6468-F418-1F4B-A0B1-AEB3E8F8D32A}" type="presOf" srcId="{EF7C815B-E475-E24B-A2F3-C352DB4909CB}" destId="{EE327C7D-4125-4F9A-ACCD-5AE45E3E2EF7}" srcOrd="0" destOrd="0" presId="urn:microsoft.com/office/officeart/2005/8/layout/arrow2"/>
    <dgm:cxn modelId="{35E51A73-DE15-D844-BF02-2744DEA76208}" srcId="{D61DE75A-10EB-0A40-B36A-5D2272672EA4}" destId="{EF7C815B-E475-E24B-A2F3-C352DB4909CB}" srcOrd="2" destOrd="0" parTransId="{A875F2E4-8E00-C546-8560-A2C72B79165A}" sibTransId="{C046C923-451D-9E49-ACDE-B4BDBD016AC3}"/>
    <dgm:cxn modelId="{433F6B5A-0C7D-4BBC-BABA-400707ED2C56}" srcId="{D61DE75A-10EB-0A40-B36A-5D2272672EA4}" destId="{E58465DB-67DB-4CE1-A05E-E7C8B684AB87}" srcOrd="4" destOrd="0" parTransId="{AC15E606-0509-4E47-960B-D47AE1D8DB44}" sibTransId="{8EE2EC94-BC19-4C79-997B-4B5FCDB2F8E4}"/>
    <dgm:cxn modelId="{533E8183-BC33-954A-AFC8-CD7C8A89A4FA}" type="presOf" srcId="{FF006C53-6D04-B745-A528-1765097A438A}" destId="{51B61D22-3FD4-44D8-B182-B5A4CC7FFAF0}" srcOrd="0" destOrd="0" presId="urn:microsoft.com/office/officeart/2005/8/layout/arrow2"/>
    <dgm:cxn modelId="{8347B1B5-C2B7-6C49-ACA5-43F9CA244EC6}" type="presOf" srcId="{93D66494-A7F3-1F4C-AA9B-8B67DFF5016E}" destId="{A64E6AD7-7824-44FC-95A1-C2498B10B4E5}" srcOrd="0" destOrd="0" presId="urn:microsoft.com/office/officeart/2005/8/layout/arrow2"/>
    <dgm:cxn modelId="{F53531B7-10AA-C742-8752-C8218A81EA8E}" type="presOf" srcId="{E58465DB-67DB-4CE1-A05E-E7C8B684AB87}" destId="{4E28281C-BB25-4785-968F-A6AC1865AB48}" srcOrd="0" destOrd="0" presId="urn:microsoft.com/office/officeart/2005/8/layout/arrow2"/>
    <dgm:cxn modelId="{FD92D1BA-D273-5A4C-9130-26D92CAAC68F}" type="presOf" srcId="{D61DE75A-10EB-0A40-B36A-5D2272672EA4}" destId="{23830622-5FD3-7941-B1D1-183C6673BB23}" srcOrd="0" destOrd="0" presId="urn:microsoft.com/office/officeart/2005/8/layout/arrow2"/>
    <dgm:cxn modelId="{11B094CE-7C32-4186-9819-F2B742A7430F}" srcId="{D61DE75A-10EB-0A40-B36A-5D2272672EA4}" destId="{7061CF56-C5C5-4339-861D-4076F66E578B}" srcOrd="3" destOrd="0" parTransId="{3E246ED5-D862-411B-B746-1A988F4878E7}" sibTransId="{0C22233A-228E-44E8-B357-610B44EDD7BF}"/>
    <dgm:cxn modelId="{F3C67E8C-54FA-0147-A098-D028FE2EACBF}" type="presParOf" srcId="{23830622-5FD3-7941-B1D1-183C6673BB23}" destId="{101284BD-65E2-3A4A-93CC-BB5955EA9103}" srcOrd="0" destOrd="0" presId="urn:microsoft.com/office/officeart/2005/8/layout/arrow2"/>
    <dgm:cxn modelId="{0BC0E91A-954C-D241-A766-9F10519A5507}" type="presParOf" srcId="{23830622-5FD3-7941-B1D1-183C6673BB23}" destId="{CE82207F-225A-40C5-A066-ADEFA087C961}" srcOrd="1" destOrd="0" presId="urn:microsoft.com/office/officeart/2005/8/layout/arrow2"/>
    <dgm:cxn modelId="{D49D9166-213F-7645-83A1-6831DD37B166}" type="presParOf" srcId="{CE82207F-225A-40C5-A066-ADEFA087C961}" destId="{700DDCF1-2E3C-4534-AE16-6E6292993A45}" srcOrd="0" destOrd="0" presId="urn:microsoft.com/office/officeart/2005/8/layout/arrow2"/>
    <dgm:cxn modelId="{1845CD66-C6CA-2A44-B46E-A9410374A4B7}" type="presParOf" srcId="{CE82207F-225A-40C5-A066-ADEFA087C961}" destId="{A64E6AD7-7824-44FC-95A1-C2498B10B4E5}" srcOrd="1" destOrd="0" presId="urn:microsoft.com/office/officeart/2005/8/layout/arrow2"/>
    <dgm:cxn modelId="{D9931AC2-5EA2-384D-B5F1-A3B42403316D}" type="presParOf" srcId="{CE82207F-225A-40C5-A066-ADEFA087C961}" destId="{01896533-2A4E-4126-AC19-582222F8C450}" srcOrd="2" destOrd="0" presId="urn:microsoft.com/office/officeart/2005/8/layout/arrow2"/>
    <dgm:cxn modelId="{9B6FEE6D-92F0-9F4D-875C-CA4DF1BEA279}" type="presParOf" srcId="{CE82207F-225A-40C5-A066-ADEFA087C961}" destId="{51B61D22-3FD4-44D8-B182-B5A4CC7FFAF0}" srcOrd="3" destOrd="0" presId="urn:microsoft.com/office/officeart/2005/8/layout/arrow2"/>
    <dgm:cxn modelId="{7D18E8C7-4C25-764A-9356-45F74A0F2C5F}" type="presParOf" srcId="{CE82207F-225A-40C5-A066-ADEFA087C961}" destId="{CDE9099D-EFAA-4632-A865-AD36F25A871D}" srcOrd="4" destOrd="0" presId="urn:microsoft.com/office/officeart/2005/8/layout/arrow2"/>
    <dgm:cxn modelId="{154E3935-202C-904A-9ACF-942A1F45CCD4}" type="presParOf" srcId="{CE82207F-225A-40C5-A066-ADEFA087C961}" destId="{EE327C7D-4125-4F9A-ACCD-5AE45E3E2EF7}" srcOrd="5" destOrd="0" presId="urn:microsoft.com/office/officeart/2005/8/layout/arrow2"/>
    <dgm:cxn modelId="{484C1388-BA96-494B-AC9E-8AAB08E2C1B4}" type="presParOf" srcId="{CE82207F-225A-40C5-A066-ADEFA087C961}" destId="{1C139E80-BB1F-4774-B93D-894C7BB54611}" srcOrd="6" destOrd="0" presId="urn:microsoft.com/office/officeart/2005/8/layout/arrow2"/>
    <dgm:cxn modelId="{A5FCA781-A2C3-4B43-B643-4CC5127D4421}" type="presParOf" srcId="{CE82207F-225A-40C5-A066-ADEFA087C961}" destId="{2E87933A-E73B-4F68-A778-705D9B279458}" srcOrd="7" destOrd="0" presId="urn:microsoft.com/office/officeart/2005/8/layout/arrow2"/>
    <dgm:cxn modelId="{CBD7788C-1E99-7E49-9F0F-7298024A1A82}" type="presParOf" srcId="{CE82207F-225A-40C5-A066-ADEFA087C961}" destId="{7893E1DC-2CCD-497C-A642-103F84BE8779}" srcOrd="8" destOrd="0" presId="urn:microsoft.com/office/officeart/2005/8/layout/arrow2"/>
    <dgm:cxn modelId="{7E326423-38E8-AC4E-B896-BCACD94DC834}" type="presParOf" srcId="{CE82207F-225A-40C5-A066-ADEFA087C961}" destId="{4E28281C-BB25-4785-968F-A6AC1865AB48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284BD-65E2-3A4A-93CC-BB5955EA9103}">
      <dsp:nvSpPr>
        <dsp:cNvPr id="0" name=""/>
        <dsp:cNvSpPr/>
      </dsp:nvSpPr>
      <dsp:spPr>
        <a:xfrm rot="21120000">
          <a:off x="-270180" y="57370"/>
          <a:ext cx="10292427" cy="6095041"/>
        </a:xfrm>
        <a:prstGeom prst="swooshArrow">
          <a:avLst>
            <a:gd name="adj1" fmla="val 25000"/>
            <a:gd name="adj2" fmla="val 25000"/>
          </a:avLst>
        </a:prstGeom>
        <a:solidFill>
          <a:schemeClr val="tx1">
            <a:alpha val="7800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DDCF1-2E3C-4534-AE16-6E6292993A45}">
      <dsp:nvSpPr>
        <dsp:cNvPr id="0" name=""/>
        <dsp:cNvSpPr/>
      </dsp:nvSpPr>
      <dsp:spPr>
        <a:xfrm>
          <a:off x="746360" y="5545357"/>
          <a:ext cx="224297" cy="2242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E6AD7-7824-44FC-95A1-C2498B10B4E5}">
      <dsp:nvSpPr>
        <dsp:cNvPr id="0" name=""/>
        <dsp:cNvSpPr/>
      </dsp:nvSpPr>
      <dsp:spPr>
        <a:xfrm>
          <a:off x="2675741" y="5608364"/>
          <a:ext cx="274322" cy="274326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51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2675741" y="5608364"/>
        <a:ext cx="274322" cy="274326"/>
      </dsp:txXfrm>
    </dsp:sp>
    <dsp:sp modelId="{01896533-2A4E-4126-AC19-582222F8C450}">
      <dsp:nvSpPr>
        <dsp:cNvPr id="0" name=""/>
        <dsp:cNvSpPr/>
      </dsp:nvSpPr>
      <dsp:spPr>
        <a:xfrm>
          <a:off x="1350005" y="4642760"/>
          <a:ext cx="351074" cy="351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B61D22-3FD4-44D8-B182-B5A4CC7FFAF0}">
      <dsp:nvSpPr>
        <dsp:cNvPr id="0" name=""/>
        <dsp:cNvSpPr/>
      </dsp:nvSpPr>
      <dsp:spPr>
        <a:xfrm>
          <a:off x="3309533" y="5125490"/>
          <a:ext cx="274312" cy="274331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027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3309533" y="5125490"/>
        <a:ext cx="274312" cy="274331"/>
      </dsp:txXfrm>
    </dsp:sp>
    <dsp:sp modelId="{CDE9099D-EFAA-4632-A865-AD36F25A871D}">
      <dsp:nvSpPr>
        <dsp:cNvPr id="0" name=""/>
        <dsp:cNvSpPr/>
      </dsp:nvSpPr>
      <dsp:spPr>
        <a:xfrm>
          <a:off x="2448873" y="3562516"/>
          <a:ext cx="468099" cy="4680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327C7D-4125-4F9A-ACCD-5AE45E3E2EF7}">
      <dsp:nvSpPr>
        <dsp:cNvPr id="0" name=""/>
        <dsp:cNvSpPr/>
      </dsp:nvSpPr>
      <dsp:spPr>
        <a:xfrm>
          <a:off x="4828131" y="4492601"/>
          <a:ext cx="274323" cy="27430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03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4828131" y="4492601"/>
        <a:ext cx="274323" cy="274307"/>
      </dsp:txXfrm>
    </dsp:sp>
    <dsp:sp modelId="{1C139E80-BB1F-4774-B93D-894C7BB54611}">
      <dsp:nvSpPr>
        <dsp:cNvPr id="0" name=""/>
        <dsp:cNvSpPr/>
      </dsp:nvSpPr>
      <dsp:spPr>
        <a:xfrm>
          <a:off x="3784451" y="2602695"/>
          <a:ext cx="604628" cy="6046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87933A-E73B-4F68-A778-705D9B279458}">
      <dsp:nvSpPr>
        <dsp:cNvPr id="0" name=""/>
        <dsp:cNvSpPr/>
      </dsp:nvSpPr>
      <dsp:spPr>
        <a:xfrm>
          <a:off x="6942281" y="2317122"/>
          <a:ext cx="1950413" cy="4083677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380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942281" y="2317122"/>
        <a:ext cx="1950413" cy="4083677"/>
      </dsp:txXfrm>
    </dsp:sp>
    <dsp:sp modelId="{7893E1DC-2CCD-497C-A642-103F84BE8779}">
      <dsp:nvSpPr>
        <dsp:cNvPr id="0" name=""/>
        <dsp:cNvSpPr/>
      </dsp:nvSpPr>
      <dsp:spPr>
        <a:xfrm>
          <a:off x="5722646" y="1552764"/>
          <a:ext cx="770413" cy="7704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28281C-BB25-4785-968F-A6AC1865AB48}">
      <dsp:nvSpPr>
        <dsp:cNvPr id="0" name=""/>
        <dsp:cNvSpPr/>
      </dsp:nvSpPr>
      <dsp:spPr>
        <a:xfrm>
          <a:off x="7620508" y="4225272"/>
          <a:ext cx="274325" cy="274315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822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620508" y="4225272"/>
        <a:ext cx="274325" cy="274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Eastman Kodak Company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D6DAFA4-253C-4D82-9A3B-2425CB4F459D}" type="datetime1">
              <a:rPr lang="en-US" smtClean="0"/>
              <a:t>10/25/2018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-2" y="8829967"/>
            <a:ext cx="7010401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© 2015 Kodak. 			Kodak is a trademark of Eastman Kodak Company. 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6211747" y="8829967"/>
            <a:ext cx="797031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00A15-7404-4E16-9A32-492309858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3334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Eastman Kodak Company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7CA2BC-C163-423B-BC83-41061E79BF70}" type="datetime1">
              <a:rPr lang="en-US" smtClean="0"/>
              <a:t>10/25/2018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2" y="8829967"/>
            <a:ext cx="7010401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© 2015 Kodak. 			Kodak is a trademark of Eastman Kodak Company.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1747" y="8829967"/>
            <a:ext cx="797031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E00A15-7404-4E16-9A32-492309858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4179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3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7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0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54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18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80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44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08" algn="l" defTabSz="91432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1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Eastman Kodak Company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0029AB-5072-494F-B657-A70C467AB622}" type="datetime1">
              <a:rPr lang="en-US" smtClean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2015 Kodak. 			Kodak is a trademark of Eastman Kodak Company.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079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PSD</a:t>
            </a:r>
            <a:r>
              <a:rPr lang="en-US" baseline="0" dirty="0"/>
              <a:t> designs, manufactures and sells products from three major product groups – Output Devices, Digital Plates, Electrophotographic Solutions – and provides industry-leading Service &amp; Support for printers.</a:t>
            </a: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Eastman Kodak Company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777C882-1DFC-43AC-9B88-B4DF0670E97C}" type="datetime1">
              <a:rPr lang="en-US" smtClean="0"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2015 Kodak. 			Kodak is a trademark of Eastman Kodak Company.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06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Eastman Kodak Company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/>
              <a:pPr/>
              <a:t>10/25/2018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2015 Kodak. 			Kodak is a trademark of Eastman Kodak Company.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0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73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51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37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50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46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797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388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83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95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1800" y="708025"/>
            <a:ext cx="6297613" cy="3541713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119" y="4486719"/>
            <a:ext cx="5245935" cy="4248220"/>
          </a:xfrm>
          <a:noFill/>
          <a:ln/>
        </p:spPr>
        <p:txBody>
          <a:bodyPr/>
          <a:lstStyle/>
          <a:p>
            <a:endParaRPr lang="en-US" dirty="0"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44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44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8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92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07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633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93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00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65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181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220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524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/>
              <a:t>Physical and practical footprint</a:t>
            </a:r>
            <a:r>
              <a:rPr lang="en-US" baseline="0" dirty="0"/>
              <a:t> are c</a:t>
            </a:r>
            <a:r>
              <a:rPr lang="en-US" dirty="0"/>
              <a:t>ompared</a:t>
            </a:r>
            <a:r>
              <a:rPr lang="en-US" baseline="0" dirty="0"/>
              <a:t> with TS MCU Standard Short ULT) w/Punch configuration</a:t>
            </a:r>
            <a:endParaRPr lang="en-US" dirty="0"/>
          </a:p>
          <a:p>
            <a:pPr marL="171450" indent="-171450">
              <a:buFont typeface="Arial" charset="0"/>
              <a:buChar char="•"/>
            </a:pPr>
            <a:r>
              <a:rPr lang="en-US" dirty="0"/>
              <a:t>More footprint reduction from MCU with Rotator</a:t>
            </a:r>
            <a:r>
              <a:rPr lang="en-US" baseline="0" dirty="0"/>
              <a:t> (Long ULT) configuration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486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/>
              <a:t>Physical and practical footprint</a:t>
            </a:r>
            <a:r>
              <a:rPr lang="en-US" baseline="0" dirty="0"/>
              <a:t> are c</a:t>
            </a:r>
            <a:r>
              <a:rPr lang="en-US" dirty="0"/>
              <a:t>ompared</a:t>
            </a:r>
            <a:r>
              <a:rPr lang="en-US" baseline="0" dirty="0"/>
              <a:t> with TS MCU Standard Short ULT) w/Punch configuration</a:t>
            </a:r>
            <a:endParaRPr lang="en-US" dirty="0"/>
          </a:p>
          <a:p>
            <a:pPr marL="171450" indent="-171450">
              <a:buFont typeface="Arial" charset="0"/>
              <a:buChar char="•"/>
            </a:pPr>
            <a:r>
              <a:rPr lang="en-US" dirty="0"/>
              <a:t>More footprint reduction from MCU with Rotator</a:t>
            </a:r>
            <a:r>
              <a:rPr lang="en-US" baseline="0" dirty="0"/>
              <a:t> (Long ULT) configuration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Eastman Kodak Company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6C8F643-CE36-4CC3-8722-1CF55114CBC5}" type="datetime1">
              <a:rPr lang="en-US" smtClean="0">
                <a:solidFill>
                  <a:prstClr val="black"/>
                </a:solidFill>
              </a:rPr>
              <a:pPr/>
              <a:t>10/25/2018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2015 Kodak. 			Kodak is a trademark of Eastman Kodak Company.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7E00A15-7404-4E16-9A32-4923098588DF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05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All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" y="0"/>
            <a:ext cx="12191999" cy="6858000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93976" y="3182113"/>
            <a:ext cx="9256195" cy="998002"/>
          </a:xfrm>
        </p:spPr>
        <p:txBody>
          <a:bodyPr>
            <a:normAutofit/>
          </a:bodyPr>
          <a:lstStyle>
            <a:lvl1pPr>
              <a:tabLst>
                <a:tab pos="2568575" algn="l"/>
              </a:tabLst>
              <a:defRPr sz="5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 Kodak_logo_MECH_160224_R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13" y="1821049"/>
            <a:ext cx="1438275" cy="1251298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097024" y="4233141"/>
            <a:ext cx="9202738" cy="42227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err="1"/>
              <a:t>SubHead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139696" y="5550408"/>
            <a:ext cx="4179888" cy="914174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 dirty="0"/>
              <a:t>Speaker / Date</a:t>
            </a:r>
          </a:p>
        </p:txBody>
      </p:sp>
    </p:spTree>
    <p:extLst>
      <p:ext uri="{BB962C8B-B14F-4D97-AF65-F5344CB8AC3E}">
        <p14:creationId xmlns:p14="http://schemas.microsoft.com/office/powerpoint/2010/main" val="49125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-Black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3045795" cy="6858000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 Kodak_logo_MECH_160224_R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60" y="1257385"/>
            <a:ext cx="1438275" cy="1251298"/>
          </a:xfrm>
          <a:prstGeom prst="rect">
            <a:avLst/>
          </a:prstGeom>
        </p:spPr>
      </p:pic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3401568" y="2852928"/>
            <a:ext cx="6593114" cy="998002"/>
          </a:xfrm>
        </p:spPr>
        <p:txBody>
          <a:bodyPr anchor="b" anchorCtr="0">
            <a:normAutofit/>
          </a:bodyPr>
          <a:lstStyle>
            <a:lvl1pPr>
              <a:tabLst>
                <a:tab pos="2568575" algn="l"/>
              </a:tabLst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419030" y="3888490"/>
            <a:ext cx="6575652" cy="42227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SubHead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47288" y="5047488"/>
            <a:ext cx="4179888" cy="914174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/ Date</a:t>
            </a:r>
          </a:p>
        </p:txBody>
      </p:sp>
    </p:spTree>
    <p:extLst>
      <p:ext uri="{BB962C8B-B14F-4D97-AF65-F5344CB8AC3E}">
        <p14:creationId xmlns:p14="http://schemas.microsoft.com/office/powerpoint/2010/main" val="181388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744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tabLst>
                <a:tab pos="1828800" algn="l"/>
              </a:tabLst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864365"/>
            <a:ext cx="12192000" cy="1993635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 Kodak_logo_MECH_160224_R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170" y="5709243"/>
            <a:ext cx="851460" cy="74077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335024" y="4983480"/>
            <a:ext cx="10160000" cy="552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71451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1740454" y="0"/>
            <a:ext cx="10451545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tabLst>
                <a:tab pos="1828800" algn="l"/>
              </a:tabLst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31" y="5564102"/>
            <a:ext cx="8911771" cy="1293897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" y="1"/>
            <a:ext cx="1740454" cy="6858000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 Kodak_logo_MECH_160224_R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98" y="5709243"/>
            <a:ext cx="851460" cy="74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8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783080"/>
            <a:ext cx="10917646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796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624" y="292786"/>
            <a:ext cx="6778462" cy="1204320"/>
          </a:xfrm>
        </p:spPr>
        <p:txBody>
          <a:bodyPr>
            <a:noAutofit/>
          </a:bodyPr>
          <a:lstStyle>
            <a:lvl1pPr algn="l">
              <a:defRPr sz="4000">
                <a:latin typeface="+mn-lt"/>
                <a:cs typeface="Graphik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992624" y="1783080"/>
            <a:ext cx="6488176" cy="4413250"/>
          </a:xfrm>
        </p:spPr>
        <p:txBody>
          <a:bodyPr/>
          <a:lstStyle>
            <a:lvl1pPr marL="228582" indent="-228582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1pPr>
            <a:lvl2pPr marL="685746" indent="-228582"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2pPr>
            <a:lvl3pPr marL="1142908" indent="-228582"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Fourth level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6377354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1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er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0795" y="292786"/>
            <a:ext cx="7489661" cy="1204320"/>
          </a:xfrm>
        </p:spPr>
        <p:txBody>
          <a:bodyPr>
            <a:noAutofit/>
          </a:bodyPr>
          <a:lstStyle>
            <a:lvl1pPr algn="l">
              <a:defRPr sz="4000">
                <a:latin typeface="+mn-lt"/>
                <a:cs typeface="Graphik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150795" y="1783080"/>
            <a:ext cx="7199375" cy="4413250"/>
          </a:xfrm>
        </p:spPr>
        <p:txBody>
          <a:bodyPr/>
          <a:lstStyle>
            <a:lvl1pPr marL="228582" indent="-228582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1pPr>
            <a:lvl2pPr marL="685746" indent="-228582"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2pPr>
            <a:lvl3pPr marL="1142908" indent="-228582"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Graphik Light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6596" y="6494179"/>
            <a:ext cx="650391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CDA92ADA-5D97-4ED5-98BE-6E41CA377A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3759200" cy="638489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9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6596" y="6494179"/>
            <a:ext cx="650391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CDA92ADA-5D97-4ED5-98BE-6E41CA377A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frame photo -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54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ins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19125" y="2005013"/>
            <a:ext cx="3267075" cy="326707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11613" y="2000250"/>
            <a:ext cx="3271837" cy="32718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7423150" y="2000250"/>
            <a:ext cx="3271838" cy="32718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338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Chart slide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1654969" y="1453590"/>
            <a:ext cx="8882062" cy="46878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14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Table slide</a:t>
            </a: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1277143" y="1452563"/>
            <a:ext cx="9637713" cy="44418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2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" y="0"/>
            <a:ext cx="12191999" cy="6858000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27412" y="1452563"/>
            <a:ext cx="8337176" cy="3304384"/>
          </a:xfrm>
        </p:spPr>
        <p:txBody>
          <a:bodyPr anchor="ctr" anchorCtr="0">
            <a:noAutofit/>
          </a:bodyPr>
          <a:lstStyle>
            <a:lvl1pPr marL="0" indent="0">
              <a:buNone/>
              <a:defRPr sz="4000" baseline="0"/>
            </a:lvl1pPr>
          </a:lstStyle>
          <a:p>
            <a:pPr lvl="0"/>
            <a:r>
              <a:rPr lang="en-US" dirty="0"/>
              <a:t>Pull quote text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4" y="4806337"/>
            <a:ext cx="4179888" cy="914174"/>
          </a:xfrm>
        </p:spPr>
        <p:txBody>
          <a:bodyPr>
            <a:normAutofit/>
          </a:bodyPr>
          <a:lstStyle>
            <a:lvl1pPr marL="0" indent="0" algn="r">
              <a:buNone/>
              <a:defRPr sz="2000" b="1"/>
            </a:lvl1pPr>
          </a:lstStyle>
          <a:p>
            <a:pPr lvl="0"/>
            <a:r>
              <a:rPr lang="en-US" dirty="0"/>
              <a:t>– Source of quote</a:t>
            </a:r>
          </a:p>
        </p:txBody>
      </p:sp>
    </p:spTree>
    <p:extLst>
      <p:ext uri="{BB962C8B-B14F-4D97-AF65-F5344CB8AC3E}">
        <p14:creationId xmlns:p14="http://schemas.microsoft.com/office/powerpoint/2010/main" val="239373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2" tIns="45717" rIns="91432" bIns="45717" numCol="1" rtlCol="0" anchor="t" anchorCtr="0" compatLnSpc="1">
            <a:prstTxWarp prst="textNoShape">
              <a:avLst/>
            </a:prstTxWarp>
          </a:bodyPr>
          <a:lstStyle/>
          <a:p>
            <a:pPr defTabSz="91432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42607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" y="0"/>
            <a:ext cx="12191999" cy="6858000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30552" y="4544568"/>
            <a:ext cx="7401636" cy="1143000"/>
          </a:xfrm>
        </p:spPr>
        <p:txBody>
          <a:bodyPr>
            <a:normAutofit/>
          </a:bodyPr>
          <a:lstStyle>
            <a:lvl1pPr>
              <a:defRPr sz="6800" b="0"/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5" name="Picture 4" descr=" Kodak_logo_MECH_160224_RE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0793" y="2985848"/>
            <a:ext cx="1438275" cy="125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6596" y="6494179"/>
            <a:ext cx="650391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CDA92ADA-5D97-4ED5-98BE-6E41CA377A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781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image a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8359" y="1609535"/>
            <a:ext cx="5434076" cy="1324720"/>
          </a:xfrm>
        </p:spPr>
        <p:txBody>
          <a:bodyPr anchor="t">
            <a:normAutofit/>
          </a:bodyPr>
          <a:lstStyle>
            <a:lvl1pPr algn="l">
              <a:defRPr sz="3600" b="0" i="0" cap="none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Whitney K Semibold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8359" y="915880"/>
            <a:ext cx="5434076" cy="645710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b="1" cap="all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291" y="0"/>
            <a:ext cx="6070240" cy="685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335184" y="3087688"/>
            <a:ext cx="5458883" cy="2989262"/>
          </a:xfrm>
        </p:spPr>
        <p:txBody>
          <a:bodyPr>
            <a:normAutofit/>
          </a:bodyPr>
          <a:lstStyle>
            <a:lvl1pPr marL="230188" indent="-230188">
              <a:defRPr sz="1800"/>
            </a:lvl1pPr>
            <a:lvl2pPr marL="230188" indent="-230188"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1473" y="6494175"/>
            <a:ext cx="6503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CDA92ADA-5D97-4ED5-98BE-6E41CA377A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9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709" y="297895"/>
            <a:ext cx="11096552" cy="766762"/>
          </a:xfrm>
          <a:prstGeom prst="rect">
            <a:avLst/>
          </a:prstGeom>
        </p:spPr>
        <p:txBody>
          <a:bodyPr vert="horz" lIns="91432" tIns="45717" rIns="91432" bIns="45717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783080"/>
            <a:ext cx="10972800" cy="4525963"/>
          </a:xfrm>
          <a:prstGeom prst="rect">
            <a:avLst/>
          </a:prstGeom>
        </p:spPr>
        <p:txBody>
          <a:bodyPr vert="horz" lIns="91432" tIns="45717" rIns="91432" bIns="45717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1"/>
          <p:cNvGrpSpPr>
            <a:grpSpLocks/>
          </p:cNvGrpSpPr>
          <p:nvPr userDrawn="1"/>
        </p:nvGrpSpPr>
        <p:grpSpPr bwMode="auto">
          <a:xfrm>
            <a:off x="0" y="6394450"/>
            <a:ext cx="12192000" cy="463550"/>
            <a:chOff x="1" y="6394450"/>
            <a:chExt cx="12192000" cy="463550"/>
          </a:xfrm>
        </p:grpSpPr>
        <p:sp>
          <p:nvSpPr>
            <p:cNvPr id="10" name="Rectangle 9"/>
            <p:cNvSpPr/>
            <p:nvPr userDrawn="1"/>
          </p:nvSpPr>
          <p:spPr>
            <a:xfrm>
              <a:off x="1" y="6394450"/>
              <a:ext cx="12192000" cy="463550"/>
            </a:xfrm>
            <a:prstGeom prst="rect">
              <a:avLst/>
            </a:prstGeom>
            <a:solidFill>
              <a:srgbClr val="FFB40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1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" name="Picture 6" descr="Kodak 2015_166w.png"/>
            <p:cNvPicPr>
              <a:picLocks noChangeAspect="1"/>
            </p:cNvPicPr>
            <p:nvPr userDrawn="1"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202" y="6473917"/>
              <a:ext cx="350309" cy="304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335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1" r:id="rId3"/>
    <p:sldLayoutId id="2147483746" r:id="rId4"/>
    <p:sldLayoutId id="2147483685" r:id="rId5"/>
    <p:sldLayoutId id="2147483669" r:id="rId6"/>
    <p:sldLayoutId id="2147483745" r:id="rId7"/>
    <p:sldLayoutId id="2147483689" r:id="rId8"/>
    <p:sldLayoutId id="2147483744" r:id="rId9"/>
    <p:sldLayoutId id="2147483743" r:id="rId10"/>
    <p:sldLayoutId id="2147483726" r:id="rId11"/>
    <p:sldLayoutId id="2147483727" r:id="rId12"/>
    <p:sldLayoutId id="2147483742" r:id="rId13"/>
    <p:sldLayoutId id="2147483680" r:id="rId14"/>
    <p:sldLayoutId id="2147483740" r:id="rId15"/>
    <p:sldLayoutId id="2147483747" r:id="rId16"/>
    <p:sldLayoutId id="2147483748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163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Graphik Medium"/>
        </a:defRPr>
      </a:lvl1pPr>
    </p:titleStyle>
    <p:bodyStyle>
      <a:lvl1pPr marL="342872" indent="-342872" algn="l" defTabSz="457163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Graphik Light"/>
        </a:defRPr>
      </a:lvl1pPr>
      <a:lvl2pPr marL="742890" indent="-285728" algn="l" defTabSz="457163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Graphik Light"/>
        </a:defRPr>
      </a:lvl2pPr>
      <a:lvl3pPr marL="1142908" indent="-228582" algn="l" defTabSz="457163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Graphik Light"/>
        </a:defRPr>
      </a:lvl3pPr>
      <a:lvl4pPr marL="1600072" indent="-228582" algn="l" defTabSz="457163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Graphik Light"/>
        </a:defRPr>
      </a:lvl4pPr>
      <a:lvl5pPr marL="2057236" indent="-228582" algn="l" defTabSz="457163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Graphik Light"/>
        </a:defRPr>
      </a:lvl5pPr>
      <a:lvl6pPr marL="2514399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62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6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90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7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0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4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8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80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44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8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jpeg"/><Relationship Id="rId7" Type="http://schemas.openxmlformats.org/officeDocument/2006/relationships/diagramData" Target="../diagrams/data1.xml"/><Relationship Id="rId12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11" Type="http://schemas.microsoft.com/office/2007/relationships/diagramDrawing" Target="../diagrams/drawing1.xml"/><Relationship Id="rId5" Type="http://schemas.openxmlformats.org/officeDocument/2006/relationships/image" Target="../media/image1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tiff"/><Relationship Id="rId5" Type="http://schemas.openxmlformats.org/officeDocument/2006/relationships/image" Target="../media/image45.tiff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3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5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7288" y="2078182"/>
            <a:ext cx="8744711" cy="1560368"/>
          </a:xfrm>
        </p:spPr>
        <p:txBody>
          <a:bodyPr>
            <a:noAutofit/>
          </a:bodyPr>
          <a:lstStyle/>
          <a:p>
            <a:r>
              <a:rPr lang="en-US" sz="4000" dirty="0"/>
              <a:t>TRENDSETTER Q400/Q800</a:t>
            </a:r>
            <a:br>
              <a:rPr lang="en-US" sz="4000" dirty="0"/>
            </a:br>
            <a:r>
              <a:rPr lang="en-US" sz="4000" dirty="0"/>
              <a:t>&amp; ACHIEVE T400/T800 Platesetter</a:t>
            </a:r>
            <a:endParaRPr lang="en-US" sz="200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D16C35F-3246-4394-A781-1D93891951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19030" y="3888490"/>
            <a:ext cx="6575652" cy="422275"/>
          </a:xfrm>
        </p:spPr>
        <p:txBody>
          <a:bodyPr/>
          <a:lstStyle/>
          <a:p>
            <a:r>
              <a:rPr lang="en-US" dirty="0"/>
              <a:t>Customer Presentation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984F56-EB4E-4977-870D-F70123CDB6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OCTOBER 2018</a:t>
            </a:r>
          </a:p>
        </p:txBody>
      </p:sp>
    </p:spTree>
    <p:extLst>
      <p:ext uri="{BB962C8B-B14F-4D97-AF65-F5344CB8AC3E}">
        <p14:creationId xmlns:p14="http://schemas.microsoft.com/office/powerpoint/2010/main" val="2011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itle 5"/>
          <p:cNvSpPr>
            <a:spLocks noGrp="1"/>
          </p:cNvSpPr>
          <p:nvPr>
            <p:ph type="title"/>
          </p:nvPr>
        </p:nvSpPr>
        <p:spPr>
          <a:xfrm>
            <a:off x="4992624" y="1132166"/>
            <a:ext cx="6778462" cy="869965"/>
          </a:xfrm>
        </p:spPr>
        <p:txBody>
          <a:bodyPr/>
          <a:lstStyle/>
          <a:p>
            <a:r>
              <a:rPr lang="en-US" dirty="0"/>
              <a:t>Kodak’s Vision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992624" y="2058016"/>
            <a:ext cx="5980176" cy="96012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Making the World a Better Place through Print</a:t>
            </a:r>
            <a:endParaRPr lang="en-US" dirty="0"/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4992624" y="3394309"/>
            <a:ext cx="6778462" cy="794228"/>
          </a:xfrm>
          <a:prstGeom prst="rect">
            <a:avLst/>
          </a:prstGeom>
        </p:spPr>
        <p:txBody>
          <a:bodyPr vert="horz" lIns="91432" tIns="45717" rIns="91432" bIns="45717" rtlCol="0" anchor="t" anchorCtr="0">
            <a:noAutofit/>
          </a:bodyPr>
          <a:lstStyle>
            <a:lvl1pPr algn="l" defTabSz="457163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Graphik Medium"/>
              </a:defRPr>
            </a:lvl1pPr>
          </a:lstStyle>
          <a:p>
            <a:r>
              <a:rPr lang="en-US" dirty="0"/>
              <a:t>Kodak’s Mission</a:t>
            </a:r>
          </a:p>
        </p:txBody>
      </p:sp>
      <p:sp>
        <p:nvSpPr>
          <p:cNvPr id="16" name="Text Placeholder 6"/>
          <p:cNvSpPr txBox="1">
            <a:spLocks/>
          </p:cNvSpPr>
          <p:nvPr/>
        </p:nvSpPr>
        <p:spPr>
          <a:xfrm>
            <a:off x="4992624" y="4312879"/>
            <a:ext cx="5252042" cy="1225408"/>
          </a:xfrm>
          <a:prstGeom prst="rect">
            <a:avLst/>
          </a:prstGeom>
        </p:spPr>
        <p:txBody>
          <a:bodyPr vert="horz" lIns="91432" tIns="45717" rIns="91432" bIns="45717" rtlCol="0">
            <a:noAutofit/>
          </a:bodyPr>
          <a:lstStyle>
            <a:lvl1pPr marL="228582" indent="-228582" algn="l" defTabSz="457163" rtl="0" eaLnBrk="1" latinLnBrk="0" hangingPunct="1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1pPr>
            <a:lvl2pPr marL="685746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2pPr>
            <a:lvl3pPr marL="1142908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3pPr>
            <a:lvl4pPr marL="1600072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4pPr>
            <a:lvl5pPr marL="2057236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5pPr>
            <a:lvl6pPr marL="2514399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62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26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90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en-US" b="1" dirty="0"/>
              <a:t>Enable more printers to be profitable and sustainable than any other company in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2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411" y="189700"/>
            <a:ext cx="8374722" cy="615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7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strengths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dirty="0"/>
              <a:t>Market-leading reliability, stability and consistency</a:t>
            </a:r>
          </a:p>
          <a:p>
            <a:r>
              <a:rPr lang="en-US" sz="2000" dirty="0"/>
              <a:t>Affordable automation options</a:t>
            </a:r>
          </a:p>
          <a:p>
            <a:r>
              <a:rPr lang="en-US" sz="2000" dirty="0"/>
              <a:t>Kodak’s proven SQUARESPOT Imaging Technology</a:t>
            </a:r>
          </a:p>
          <a:p>
            <a:r>
              <a:rPr lang="en-US" sz="2000" dirty="0"/>
              <a:t>Continued investments in CTP technologies</a:t>
            </a:r>
          </a:p>
          <a:p>
            <a:r>
              <a:rPr lang="en-US" sz="2000" dirty="0"/>
              <a:t>Worldwide comprehensive service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A92ADA-5D97-4ED5-98BE-6E41CA377A9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02631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2374" y="1051939"/>
            <a:ext cx="1716313" cy="119188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6108" y="2093141"/>
            <a:ext cx="1489233" cy="87833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907" y="2933601"/>
            <a:ext cx="1060010" cy="82915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792" y="3857521"/>
            <a:ext cx="859636" cy="76914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64" y="4873888"/>
            <a:ext cx="787315" cy="50994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73403" y="332388"/>
            <a:ext cx="11420896" cy="6400800"/>
            <a:chOff x="-410695" y="1143832"/>
            <a:chExt cx="11420896" cy="6400800"/>
          </a:xfrm>
        </p:grpSpPr>
        <p:grpSp>
          <p:nvGrpSpPr>
            <p:cNvPr id="5" name="Group 4"/>
            <p:cNvGrpSpPr/>
            <p:nvPr/>
          </p:nvGrpSpPr>
          <p:grpSpPr>
            <a:xfrm>
              <a:off x="-410695" y="1143832"/>
              <a:ext cx="9752066" cy="6400800"/>
              <a:chOff x="351305" y="254832"/>
              <a:chExt cx="9752066" cy="6400800"/>
            </a:xfrm>
          </p:grpSpPr>
          <p:graphicFrame>
            <p:nvGraphicFramePr>
              <p:cNvPr id="18" name="Diagram 17"/>
              <p:cNvGraphicFramePr/>
              <p:nvPr>
                <p:extLst/>
              </p:nvPr>
            </p:nvGraphicFramePr>
            <p:xfrm>
              <a:off x="351305" y="254832"/>
              <a:ext cx="9752066" cy="64008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  <p:sp>
            <p:nvSpPr>
              <p:cNvPr id="19" name="TextBox 18"/>
              <p:cNvSpPr txBox="1"/>
              <p:nvPr/>
            </p:nvSpPr>
            <p:spPr>
              <a:xfrm>
                <a:off x="1121024" y="5180751"/>
                <a:ext cx="5245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prstClr val="white"/>
                    </a:solidFill>
                  </a:rPr>
                  <a:t>2012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258438" y="5239728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prstClr val="white"/>
                  </a:solidFill>
                </a:rPr>
                <a:t>2013</a:t>
              </a:r>
              <a:endParaRPr 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56818" y="4326274"/>
              <a:ext cx="78098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prstClr val="white"/>
                  </a:solidFill>
                </a:rPr>
                <a:t>2014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38253" y="3641080"/>
              <a:ext cx="8130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prstClr val="white"/>
                  </a:solidFill>
                </a:rPr>
                <a:t>2015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95017" y="2979246"/>
              <a:ext cx="83869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b="1" dirty="0">
                  <a:solidFill>
                    <a:prstClr val="white"/>
                  </a:solidFill>
                </a:rPr>
                <a:t>2016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8971" y="2900483"/>
              <a:ext cx="262123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cap="all" dirty="0">
                  <a:ln w="0"/>
                  <a:gradFill flip="none">
                    <a:gsLst>
                      <a:gs pos="0">
                        <a:srgbClr val="FFC000">
                          <a:tint val="75000"/>
                          <a:shade val="75000"/>
                          <a:satMod val="170000"/>
                        </a:srgbClr>
                      </a:gs>
                      <a:gs pos="49000">
                        <a:srgbClr val="FFC000">
                          <a:tint val="88000"/>
                          <a:shade val="65000"/>
                          <a:satMod val="172000"/>
                        </a:srgbClr>
                      </a:gs>
                      <a:gs pos="50000">
                        <a:srgbClr val="FFC000">
                          <a:shade val="65000"/>
                          <a:satMod val="130000"/>
                        </a:srgbClr>
                      </a:gs>
                      <a:gs pos="92000">
                        <a:srgbClr val="FFC000">
                          <a:shade val="50000"/>
                          <a:satMod val="120000"/>
                        </a:srgbClr>
                      </a:gs>
                      <a:gs pos="100000">
                        <a:srgbClr val="FFC000">
                          <a:shade val="48000"/>
                          <a:satMod val="120000"/>
                        </a:srgbClr>
                      </a:gs>
                    </a:gsLst>
                    <a:lin ang="5400000"/>
                  </a:gradFill>
                </a:rPr>
                <a:t>MCU Automation</a:t>
              </a:r>
            </a:p>
            <a:p>
              <a:r>
                <a:rPr lang="en-US" sz="1600" b="1" cap="all" dirty="0">
                  <a:ln w="0"/>
                  <a:gradFill flip="none">
                    <a:gsLst>
                      <a:gs pos="0">
                        <a:srgbClr val="FFC000">
                          <a:tint val="75000"/>
                          <a:shade val="75000"/>
                          <a:satMod val="170000"/>
                        </a:srgbClr>
                      </a:gs>
                      <a:gs pos="49000">
                        <a:srgbClr val="FFC000">
                          <a:tint val="88000"/>
                          <a:shade val="65000"/>
                          <a:satMod val="172000"/>
                        </a:srgbClr>
                      </a:gs>
                      <a:gs pos="50000">
                        <a:srgbClr val="FFC000">
                          <a:shade val="65000"/>
                          <a:satMod val="130000"/>
                        </a:srgbClr>
                      </a:gs>
                      <a:gs pos="92000">
                        <a:srgbClr val="FFC000">
                          <a:shade val="50000"/>
                          <a:satMod val="120000"/>
                        </a:srgbClr>
                      </a:gs>
                      <a:gs pos="100000">
                        <a:srgbClr val="FFC000">
                          <a:shade val="48000"/>
                          <a:satMod val="120000"/>
                        </a:srgbClr>
                      </a:gs>
                    </a:gsLst>
                    <a:lin ang="5400000"/>
                  </a:gradFill>
                </a:rPr>
                <a:t>Mobile App</a:t>
              </a:r>
            </a:p>
            <a:p>
              <a:r>
                <a:rPr lang="en-US" sz="1600" b="1" cap="all" dirty="0">
                  <a:ln w="0"/>
                  <a:gradFill flip="none">
                    <a:gsLst>
                      <a:gs pos="0">
                        <a:srgbClr val="FFC000">
                          <a:tint val="75000"/>
                          <a:shade val="75000"/>
                          <a:satMod val="170000"/>
                        </a:srgbClr>
                      </a:gs>
                      <a:gs pos="49000">
                        <a:srgbClr val="FFC000">
                          <a:tint val="88000"/>
                          <a:shade val="65000"/>
                          <a:satMod val="172000"/>
                        </a:srgbClr>
                      </a:gs>
                      <a:gs pos="50000">
                        <a:srgbClr val="FFC000">
                          <a:shade val="65000"/>
                          <a:satMod val="130000"/>
                        </a:srgbClr>
                      </a:gs>
                      <a:gs pos="92000">
                        <a:srgbClr val="FFC000">
                          <a:shade val="50000"/>
                          <a:satMod val="120000"/>
                        </a:srgbClr>
                      </a:gs>
                      <a:gs pos="100000">
                        <a:srgbClr val="FFC000">
                          <a:shade val="48000"/>
                          <a:satMod val="120000"/>
                        </a:srgbClr>
                      </a:gs>
                    </a:gsLst>
                    <a:lin ang="5400000"/>
                  </a:gradFill>
                </a:rPr>
                <a:t>W-Speed Option</a:t>
              </a:r>
            </a:p>
            <a:p>
              <a:r>
                <a:rPr lang="en-US" sz="1600" b="1" cap="all" dirty="0">
                  <a:ln w="0"/>
                  <a:gradFill flip="none">
                    <a:gsLst>
                      <a:gs pos="0">
                        <a:srgbClr val="FFC000">
                          <a:tint val="75000"/>
                          <a:shade val="75000"/>
                          <a:satMod val="170000"/>
                        </a:srgbClr>
                      </a:gs>
                      <a:gs pos="49000">
                        <a:srgbClr val="FFC000">
                          <a:tint val="88000"/>
                          <a:shade val="65000"/>
                          <a:satMod val="172000"/>
                        </a:srgbClr>
                      </a:gs>
                      <a:gs pos="50000">
                        <a:srgbClr val="FFC000">
                          <a:shade val="65000"/>
                          <a:satMod val="130000"/>
                        </a:srgbClr>
                      </a:gs>
                      <a:gs pos="92000">
                        <a:srgbClr val="FFC000">
                          <a:shade val="50000"/>
                          <a:satMod val="120000"/>
                        </a:srgbClr>
                      </a:gs>
                      <a:gs pos="100000">
                        <a:srgbClr val="FFC000">
                          <a:shade val="48000"/>
                          <a:satMod val="120000"/>
                        </a:srgbClr>
                      </a:gs>
                    </a:gsLst>
                    <a:lin ang="5400000"/>
                  </a:gradFill>
                </a:rPr>
                <a:t>JDF/JMF connectivity</a:t>
              </a:r>
            </a:p>
          </p:txBody>
        </p:sp>
        <p:grpSp>
          <p:nvGrpSpPr>
            <p:cNvPr id="15" name="Diagram group"/>
            <p:cNvGrpSpPr/>
            <p:nvPr/>
          </p:nvGrpSpPr>
          <p:grpSpPr>
            <a:xfrm>
              <a:off x="7252451" y="2341943"/>
              <a:ext cx="877824" cy="877824"/>
              <a:chOff x="4931647" y="1916545"/>
              <a:chExt cx="770413" cy="770413"/>
            </a:xfrm>
            <a:scene3d>
              <a:camera prst="perspectiveRelaxedModerately" zoom="92000"/>
              <a:lightRig rig="balanced" dir="t">
                <a:rot lat="0" lon="0" rev="12700000"/>
              </a:lightRig>
            </a:scene3d>
          </p:grpSpPr>
          <p:sp>
            <p:nvSpPr>
              <p:cNvPr id="17" name="Oval 16"/>
              <p:cNvSpPr/>
              <p:nvPr/>
            </p:nvSpPr>
            <p:spPr>
              <a:xfrm>
                <a:off x="4931647" y="1916545"/>
                <a:ext cx="770413" cy="770413"/>
              </a:xfrm>
              <a:prstGeom prst="ellipse">
                <a:avLst/>
              </a:prstGeom>
              <a:sp3d prstMaterial="plastic">
                <a:bevelT w="50800" h="50800"/>
                <a:bevelB w="50800" h="508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16" name="TextBox 15"/>
            <p:cNvSpPr txBox="1"/>
            <p:nvPr/>
          </p:nvSpPr>
          <p:spPr>
            <a:xfrm>
              <a:off x="8393587" y="2256689"/>
              <a:ext cx="1095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</a:rPr>
                <a:t>2018</a:t>
              </a:r>
              <a:endParaRPr lang="en-US" sz="3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Kodak continues to invest in CTP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286596" y="6494179"/>
            <a:ext cx="650391" cy="365125"/>
          </a:xfrm>
        </p:spPr>
        <p:txBody>
          <a:bodyPr/>
          <a:lstStyle/>
          <a:p>
            <a:fld id="{CDA92ADA-5D97-4ED5-98BE-6E41CA377A94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79115" y="2968135"/>
            <a:ext cx="2098651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In-LINE PUNCH</a:t>
            </a:r>
          </a:p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HIGH RESOLUTION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2351" y="3552910"/>
            <a:ext cx="304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TRENDSETTER Q2400/Q3600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6917" y="4215328"/>
            <a:ext cx="2036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SCU AUTOMATION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47428" y="5006608"/>
            <a:ext cx="2141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ACHIEVE T400/T800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8518" y="5676293"/>
            <a:ext cx="2367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all" dirty="0">
                <a:ln w="0"/>
                <a:gradFill flip="none">
                  <a:gsLst>
                    <a:gs pos="0">
                      <a:srgbClr val="FFC00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FFC00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FFC000">
                        <a:shade val="65000"/>
                        <a:satMod val="130000"/>
                      </a:srgbClr>
                    </a:gs>
                    <a:gs pos="92000">
                      <a:srgbClr val="FFC000">
                        <a:shade val="50000"/>
                        <a:satMod val="120000"/>
                      </a:srgbClr>
                    </a:gs>
                    <a:gs pos="100000">
                      <a:srgbClr val="FFC000">
                        <a:shade val="48000"/>
                        <a:satMod val="120000"/>
                      </a:srgbClr>
                    </a:gs>
                  </a:gsLst>
                  <a:lin ang="5400000"/>
                </a:gradFill>
              </a:rPr>
              <a:t>TRENDSETTER Q1600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38A3224-4F3A-4B37-AC1A-FC0E386D981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0287" y="563791"/>
            <a:ext cx="1798125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7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02B425-86F7-4DB0-8F78-3001A3E2A1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20" y="4182941"/>
            <a:ext cx="3959732" cy="22262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F41ECC-755C-4858-A12B-2C9783751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617" y="1064657"/>
            <a:ext cx="2011531" cy="1568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09C970-8BD9-46FD-ACAF-F692FE5D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4-Page and 8-Page CTP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600952E-41E2-46AA-B619-ACB039A75BF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11089" y="1255776"/>
          <a:ext cx="8270240" cy="469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5136">
                  <a:extLst>
                    <a:ext uri="{9D8B030D-6E8A-4147-A177-3AD203B41FA5}">
                      <a16:colId xmlns:a16="http://schemas.microsoft.com/office/drawing/2014/main" val="2410607929"/>
                    </a:ext>
                  </a:extLst>
                </a:gridCol>
                <a:gridCol w="4515104">
                  <a:extLst>
                    <a:ext uri="{9D8B030D-6E8A-4147-A177-3AD203B41FA5}">
                      <a16:colId xmlns:a16="http://schemas.microsoft.com/office/drawing/2014/main" val="995694123"/>
                    </a:ext>
                  </a:extLst>
                </a:gridCol>
              </a:tblGrid>
              <a:tr h="12514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ACHIEVE T400/T800</a:t>
                      </a:r>
                      <a:br>
                        <a:rPr lang="en-US" dirty="0"/>
                      </a:br>
                      <a:r>
                        <a:rPr lang="en-US" dirty="0"/>
                        <a:t>Platesetters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prstClr val="black"/>
                          </a:solidFill>
                          <a:latin typeface="+mn-lt"/>
                          <a:cs typeface="Arial" panose="020B0604020202020204" pitchFamily="34" charset="0"/>
                        </a:rPr>
                        <a:t>Robust, affordable 4-page and 8-page CTP devices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4927701"/>
                  </a:ext>
                </a:extLst>
              </a:tr>
              <a:tr h="1616671">
                <a:tc>
                  <a:txBody>
                    <a:bodyPr/>
                    <a:lstStyle/>
                    <a:p>
                      <a:pPr marL="0" marR="0" lvl="0" indent="0" algn="ctr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TRENDSETTER Q400/Q800 Platesetters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prstClr val="black"/>
                          </a:solidFill>
                          <a:latin typeface="+mn-lt"/>
                          <a:cs typeface="Arial" panose="020B0604020202020204" pitchFamily="34" charset="0"/>
                        </a:rPr>
                        <a:t>Market-leading, reliable 4-page and 8-page CTP devices with SQUARESPOT Imaging Technology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2619051"/>
                  </a:ext>
                </a:extLst>
              </a:tr>
              <a:tr h="182578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MAGNUS Q800</a:t>
                      </a:r>
                      <a:br>
                        <a:rPr lang="en-US" dirty="0"/>
                      </a:br>
                      <a:r>
                        <a:rPr lang="en-US" dirty="0"/>
                        <a:t>Platesetters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prstClr val="black"/>
                          </a:solidFill>
                          <a:latin typeface="+mn-lt"/>
                          <a:cs typeface="Arial" panose="020B0604020202020204" pitchFamily="34" charset="0"/>
                        </a:rPr>
                        <a:t>High-performance 8-page CTP devices with SQUARESPOT Imaging Technology</a:t>
                      </a:r>
                    </a:p>
                  </a:txBody>
                  <a:tcPr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694925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9B74EE4-FB29-4EA8-B8B3-125202680F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71" y="2613946"/>
            <a:ext cx="2377424" cy="167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1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Poster layout - grid_1920x1080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Portfolio highlights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t="-285"/>
          <a:stretch/>
        </p:blipFill>
        <p:spPr>
          <a:xfrm>
            <a:off x="-5444" y="-246742"/>
            <a:ext cx="12197444" cy="51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5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1AA70A9-EC8B-42FE-9330-4B27E79647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7719" y="3937325"/>
            <a:ext cx="2702082" cy="2113792"/>
          </a:xfrm>
          <a:prstGeom prst="rect">
            <a:avLst/>
          </a:prstGeom>
        </p:spPr>
      </p:pic>
      <p:sp>
        <p:nvSpPr>
          <p:cNvPr id="5" name="Text Placeholder 4"/>
          <p:cNvSpPr txBox="1">
            <a:spLocks/>
          </p:cNvSpPr>
          <p:nvPr/>
        </p:nvSpPr>
        <p:spPr>
          <a:xfrm>
            <a:off x="552849" y="1403156"/>
            <a:ext cx="5309332" cy="20258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Robust, affordable CTP device, 4-page or 8-page models</a:t>
            </a:r>
          </a:p>
          <a:p>
            <a:pPr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Affordable automation, punch &amp; speed options to fit your business needs and budget</a:t>
            </a:r>
          </a:p>
          <a:p>
            <a:pPr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TH5 thermal imaging technology delivers reliability and stability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1FFE34-DEF3-4E83-8246-52CBA08F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ACHIEVE T400/T800 Platesetters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A14F12-4B52-4D05-A2EE-34A37400EA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805" y="4101811"/>
            <a:ext cx="2085270" cy="20126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4E3605-07B9-43E5-9D64-D6C731C4B1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33" y="4549470"/>
            <a:ext cx="2085622" cy="15016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8DD316-0AE0-4DAA-A1B2-2D1E9E4E01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669" y="4160858"/>
            <a:ext cx="2484778" cy="19381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2988CF-A1F9-411F-917C-AB83696CBC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287" y="3906742"/>
            <a:ext cx="2085269" cy="22295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531460-3956-44DE-839B-79A6EAD06270}"/>
              </a:ext>
            </a:extLst>
          </p:cNvPr>
          <p:cNvSpPr txBox="1"/>
          <p:nvPr/>
        </p:nvSpPr>
        <p:spPr>
          <a:xfrm>
            <a:off x="464665" y="5999183"/>
            <a:ext cx="185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Semi-Automatic (SA)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D744DD-AB27-4E88-A1B4-CB799F3C8180}"/>
              </a:ext>
            </a:extLst>
          </p:cNvPr>
          <p:cNvSpPr txBox="1"/>
          <p:nvPr/>
        </p:nvSpPr>
        <p:spPr>
          <a:xfrm>
            <a:off x="2946557" y="5998464"/>
            <a:ext cx="1579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Auto Unload( AU)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D5E6EE-A350-4A8D-A52A-5277F3F81BEB}"/>
              </a:ext>
            </a:extLst>
          </p:cNvPr>
          <p:cNvSpPr txBox="1"/>
          <p:nvPr/>
        </p:nvSpPr>
        <p:spPr>
          <a:xfrm>
            <a:off x="5202815" y="5998464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Autoloader (AL)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5A57C-D7F7-400C-99AF-4E4024BFAE1B}"/>
              </a:ext>
            </a:extLst>
          </p:cNvPr>
          <p:cNvSpPr txBox="1"/>
          <p:nvPr/>
        </p:nvSpPr>
        <p:spPr>
          <a:xfrm>
            <a:off x="7087241" y="5998464"/>
            <a:ext cx="2366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Single-Cassette Unit (SCU)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2D6D53-B99F-4D2A-9993-BDBFE8B1F4FE}"/>
              </a:ext>
            </a:extLst>
          </p:cNvPr>
          <p:cNvSpPr txBox="1"/>
          <p:nvPr/>
        </p:nvSpPr>
        <p:spPr>
          <a:xfrm>
            <a:off x="9652424" y="5998464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Multi-Cassette Unit (MCU)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8D861-3956-4D7B-B78C-CB25C1859F78}"/>
              </a:ext>
            </a:extLst>
          </p:cNvPr>
          <p:cNvSpPr txBox="1"/>
          <p:nvPr/>
        </p:nvSpPr>
        <p:spPr>
          <a:xfrm>
            <a:off x="476280" y="3767499"/>
            <a:ext cx="249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Automation Options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1797ABA1-1793-4B72-9CB6-B9B334C8C7E0}"/>
              </a:ext>
            </a:extLst>
          </p:cNvPr>
          <p:cNvSpPr txBox="1">
            <a:spLocks/>
          </p:cNvSpPr>
          <p:nvPr/>
        </p:nvSpPr>
        <p:spPr>
          <a:xfrm>
            <a:off x="6240127" y="1403157"/>
            <a:ext cx="5516444" cy="20258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</a:rPr>
              <a:t>Power savings of 43% from its initial design, down to only 400 watts while imaging</a:t>
            </a:r>
          </a:p>
          <a:p>
            <a:pPr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architecture: JDF/JMF open connectivity, Print Console 5 with TDL &amp; Windows 10 operating system</a:t>
            </a:r>
          </a:p>
          <a:p>
            <a:pPr>
              <a:spcBef>
                <a:spcPts val="12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monitoring with the KODAK Mobile CTP Control App</a:t>
            </a:r>
          </a:p>
        </p:txBody>
      </p:sp>
    </p:spTree>
    <p:extLst>
      <p:ext uri="{BB962C8B-B14F-4D97-AF65-F5344CB8AC3E}">
        <p14:creationId xmlns:p14="http://schemas.microsoft.com/office/powerpoint/2010/main" val="111649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C7BD-71FB-40CE-ADEB-DF700557A3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704" y="3904488"/>
            <a:ext cx="2086773" cy="22311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7A54F-F463-403C-A2B2-1B3AFC657A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480" y="4105656"/>
            <a:ext cx="2084216" cy="2011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AB7FC1-B6C4-4BDA-AE68-3014C5EA01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" y="4553712"/>
            <a:ext cx="2082800" cy="1499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4474EB-BEC0-46CF-AFA8-B3204D1FFBC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4325" y="3977640"/>
            <a:ext cx="2678285" cy="2112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B4A179-35E9-4FEA-9CEA-739D6C3437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88" y="4160520"/>
            <a:ext cx="2485293" cy="1938528"/>
          </a:xfrm>
          <a:prstGeom prst="rect">
            <a:avLst/>
          </a:prstGeom>
        </p:spPr>
      </p:pic>
      <p:sp>
        <p:nvSpPr>
          <p:cNvPr id="5" name="Text Placeholder 4"/>
          <p:cNvSpPr txBox="1">
            <a:spLocks/>
          </p:cNvSpPr>
          <p:nvPr/>
        </p:nvSpPr>
        <p:spPr>
          <a:xfrm>
            <a:off x="552848" y="1403156"/>
            <a:ext cx="5457807" cy="233361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leading, reliable 4-page or 8-page CTP devices delivering productivity and excellent image quality</a:t>
            </a:r>
          </a:p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Automation, DITR film imaging, punch &amp; speed options to fit your business needs and budget</a:t>
            </a:r>
          </a:p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Best-in-class thermal SQUARESPOT Imaging Technology for high quality and stability &amp; </a:t>
            </a:r>
            <a:b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black"/>
                </a:solidFill>
              </a:rPr>
              <a:t>4,800 / 5,080 dpi high resolution option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1FFE34-DEF3-4E83-8246-52CBA08F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TRENDSETTER Q400/Q800 Platesetters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531460-3956-44DE-839B-79A6EAD06270}"/>
              </a:ext>
            </a:extLst>
          </p:cNvPr>
          <p:cNvSpPr txBox="1"/>
          <p:nvPr/>
        </p:nvSpPr>
        <p:spPr>
          <a:xfrm>
            <a:off x="464665" y="5999183"/>
            <a:ext cx="1858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Semi-Automatic (SA)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D744DD-AB27-4E88-A1B4-CB799F3C8180}"/>
              </a:ext>
            </a:extLst>
          </p:cNvPr>
          <p:cNvSpPr txBox="1"/>
          <p:nvPr/>
        </p:nvSpPr>
        <p:spPr>
          <a:xfrm>
            <a:off x="2946557" y="5998464"/>
            <a:ext cx="1579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Auto Unload( AU)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D5E6EE-A350-4A8D-A52A-5277F3F81BEB}"/>
              </a:ext>
            </a:extLst>
          </p:cNvPr>
          <p:cNvSpPr txBox="1"/>
          <p:nvPr/>
        </p:nvSpPr>
        <p:spPr>
          <a:xfrm>
            <a:off x="5202815" y="5998464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Autoloader (AL)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5A57C-D7F7-400C-99AF-4E4024BFAE1B}"/>
              </a:ext>
            </a:extLst>
          </p:cNvPr>
          <p:cNvSpPr txBox="1"/>
          <p:nvPr/>
        </p:nvSpPr>
        <p:spPr>
          <a:xfrm>
            <a:off x="7087241" y="5998464"/>
            <a:ext cx="2366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Single-Cassette Unit (SCU)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2D6D53-B99F-4D2A-9993-BDBFE8B1F4FE}"/>
              </a:ext>
            </a:extLst>
          </p:cNvPr>
          <p:cNvSpPr txBox="1"/>
          <p:nvPr/>
        </p:nvSpPr>
        <p:spPr>
          <a:xfrm>
            <a:off x="9652424" y="5998464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Multi-Cassette Unit (MCU)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8D861-3956-4D7B-B78C-CB25C1859F78}"/>
              </a:ext>
            </a:extLst>
          </p:cNvPr>
          <p:cNvSpPr txBox="1"/>
          <p:nvPr/>
        </p:nvSpPr>
        <p:spPr>
          <a:xfrm>
            <a:off x="476280" y="3767499"/>
            <a:ext cx="249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Automation Options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FEB0E02-D477-4E4C-ADA4-5E174E6E079A}"/>
              </a:ext>
            </a:extLst>
          </p:cNvPr>
          <p:cNvSpPr txBox="1">
            <a:spLocks/>
          </p:cNvSpPr>
          <p:nvPr/>
        </p:nvSpPr>
        <p:spPr>
          <a:xfrm>
            <a:off x="6096000" y="1408176"/>
            <a:ext cx="6096000" cy="202584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</a:rPr>
              <a:t>Power savings of 30% from previous models, down to only 770 watts while imaging</a:t>
            </a:r>
            <a:endParaRPr lang="en-US" sz="1600" dirty="0"/>
          </a:p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New W-speed option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/>
              <a:t>75 </a:t>
            </a:r>
            <a:r>
              <a:rPr lang="en-US" sz="1600" dirty="0" err="1"/>
              <a:t>pph</a:t>
            </a:r>
            <a:r>
              <a:rPr lang="en-US" sz="1600" dirty="0"/>
              <a:t> 4-page, 62 </a:t>
            </a:r>
            <a:r>
              <a:rPr lang="en-US" sz="1600" dirty="0" err="1"/>
              <a:t>pph</a:t>
            </a:r>
            <a:r>
              <a:rPr lang="en-US" sz="1600" dirty="0"/>
              <a:t> 8-page</a:t>
            </a:r>
            <a:endParaRPr lang="en-US" sz="1600" dirty="0">
              <a:solidFill>
                <a:prstClr val="black"/>
              </a:solidFill>
            </a:endParaRPr>
          </a:p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architecture: JDF/JMF open connectivity, Print</a:t>
            </a:r>
            <a:b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Console 5 with TDL &amp; Windows 10 operating system</a:t>
            </a:r>
          </a:p>
          <a:p>
            <a:pPr>
              <a:spcBef>
                <a:spcPts val="900"/>
              </a:spcBef>
              <a:buFontTx/>
              <a:buChar char="–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monitoring with the KODAK Mobile CTP Control App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D6AC967-DFA8-43FE-BF6C-42698894C8B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2624" y="3268758"/>
            <a:ext cx="1547689" cy="6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6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_23A0024_1920x10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864365"/>
            <a:ext cx="12192000" cy="1993635"/>
          </a:xfrm>
          <a:prstGeom prst="rect">
            <a:avLst/>
          </a:prstGeom>
          <a:solidFill>
            <a:srgbClr val="FFB4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 Kodak_logo_MECH_160224_R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170" y="5709243"/>
            <a:ext cx="851460" cy="74077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Latest product releases</a:t>
            </a:r>
          </a:p>
        </p:txBody>
      </p:sp>
    </p:spTree>
    <p:extLst>
      <p:ext uri="{BB962C8B-B14F-4D97-AF65-F5344CB8AC3E}">
        <p14:creationId xmlns:p14="http://schemas.microsoft.com/office/powerpoint/2010/main" val="192871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83840" y="3878238"/>
            <a:ext cx="1987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prstClr val="white"/>
                </a:solidFill>
              </a:rPr>
              <a:t>* Available Q2 2017</a:t>
            </a:r>
          </a:p>
          <a:p>
            <a:pPr algn="r"/>
            <a:r>
              <a:rPr lang="en-US" sz="1000" dirty="0">
                <a:solidFill>
                  <a:prstClr val="white"/>
                </a:solidFill>
              </a:rPr>
              <a:t>** Available Mid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new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29F51-0483-48DA-9921-054C6DA71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485900"/>
            <a:ext cx="10917646" cy="4823143"/>
          </a:xfrm>
        </p:spPr>
        <p:txBody>
          <a:bodyPr/>
          <a:lstStyle/>
          <a:p>
            <a:r>
              <a:rPr lang="en-US" dirty="0"/>
              <a:t>Multi-Cassette Unit (MCU)</a:t>
            </a:r>
          </a:p>
          <a:p>
            <a:r>
              <a:rPr lang="en-US" dirty="0"/>
              <a:t>W-Speed option</a:t>
            </a:r>
          </a:p>
          <a:p>
            <a:r>
              <a:rPr lang="en-US" dirty="0"/>
              <a:t>Power savings</a:t>
            </a:r>
          </a:p>
          <a:p>
            <a:r>
              <a:rPr lang="en-US" dirty="0"/>
              <a:t>JDF / JMF open connectivity</a:t>
            </a:r>
          </a:p>
          <a:p>
            <a:r>
              <a:rPr lang="en-US" dirty="0"/>
              <a:t>4,800 / 5,080 dpi high-resolution option</a:t>
            </a:r>
          </a:p>
          <a:p>
            <a:r>
              <a:rPr lang="en-US" dirty="0"/>
              <a:t>CTP Mobile Control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605B3-3A00-4A64-9DA3-D2CDEA4520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510" y="2979762"/>
            <a:ext cx="4752850" cy="317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501B3D-7FAD-4BD8-9430-6A08C6FE3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816" y="1638261"/>
            <a:ext cx="6336061" cy="4699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Multi-Cassette Unit automation option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364FCF1-9C90-45FF-86E8-D9B398756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9510"/>
            <a:ext cx="6583680" cy="4699534"/>
          </a:xfrm>
        </p:spPr>
        <p:txBody>
          <a:bodyPr/>
          <a:lstStyle/>
          <a:p>
            <a:r>
              <a:rPr lang="en-US" b="1" i="1" dirty="0"/>
              <a:t>Compact footprint</a:t>
            </a:r>
            <a:br>
              <a:rPr lang="en-US" dirty="0"/>
            </a:br>
            <a:r>
              <a:rPr lang="en-US" dirty="0"/>
              <a:t>between 24-65% less than comparable </a:t>
            </a:r>
            <a:br>
              <a:rPr lang="en-US" dirty="0"/>
            </a:br>
            <a:r>
              <a:rPr lang="en-US" dirty="0"/>
              <a:t>MCU solutions</a:t>
            </a:r>
          </a:p>
          <a:p>
            <a:r>
              <a:rPr lang="en-US" b="1" i="1" dirty="0"/>
              <a:t>Significant power savings </a:t>
            </a:r>
            <a:br>
              <a:rPr lang="en-US" dirty="0"/>
            </a:br>
            <a:r>
              <a:rPr lang="en-US" dirty="0"/>
              <a:t>up to 80% less power consumption than </a:t>
            </a:r>
            <a:br>
              <a:rPr lang="en-US" dirty="0"/>
            </a:br>
            <a:r>
              <a:rPr lang="en-US" dirty="0"/>
              <a:t>comparable MCU solutions</a:t>
            </a:r>
          </a:p>
          <a:p>
            <a:pPr lvl="0"/>
            <a:r>
              <a:rPr lang="en-US" b="1" i="1" dirty="0"/>
              <a:t>Rock solid reliability</a:t>
            </a:r>
            <a:br>
              <a:rPr lang="en-US" dirty="0"/>
            </a:br>
            <a:r>
              <a:rPr lang="en-US" dirty="0"/>
              <a:t>best-in-class laser heads imaging technology &amp; based on industry’s renowned reliability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96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501B3D-7FAD-4BD8-9430-6A08C6FE3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816" y="1638261"/>
            <a:ext cx="6336061" cy="4699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Multi-Cassette Unit automation option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5285C34-5039-4FC3-BC65-5F3DB0E02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816152"/>
              </p:ext>
            </p:extLst>
          </p:nvPr>
        </p:nvGraphicFramePr>
        <p:xfrm>
          <a:off x="548640" y="1297859"/>
          <a:ext cx="5925902" cy="4897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622">
                  <a:extLst>
                    <a:ext uri="{9D8B030D-6E8A-4147-A177-3AD203B41FA5}">
                      <a16:colId xmlns:a16="http://schemas.microsoft.com/office/drawing/2014/main" val="3547916440"/>
                    </a:ext>
                  </a:extLst>
                </a:gridCol>
                <a:gridCol w="4656280">
                  <a:extLst>
                    <a:ext uri="{9D8B030D-6E8A-4147-A177-3AD203B41FA5}">
                      <a16:colId xmlns:a16="http://schemas.microsoft.com/office/drawing/2014/main" val="564343440"/>
                    </a:ext>
                  </a:extLst>
                </a:gridCol>
              </a:tblGrid>
              <a:tr h="93245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ACHIEVE T400/T800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and TRENDSETTER Q400/Q800 Platesetters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4645249"/>
                  </a:ext>
                </a:extLst>
              </a:tr>
              <a:tr h="1359828">
                <a:tc>
                  <a:txBody>
                    <a:bodyPr/>
                    <a:lstStyle/>
                    <a:p>
                      <a:r>
                        <a:rPr lang="en-US" sz="1800" b="1" dirty="0"/>
                        <a:t>Capacity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120 plates per cassette; total max of 480 plates in 4 cassettes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5664928"/>
                  </a:ext>
                </a:extLst>
              </a:tr>
              <a:tr h="835323">
                <a:tc>
                  <a:txBody>
                    <a:bodyPr/>
                    <a:lstStyle/>
                    <a:p>
                      <a:r>
                        <a:rPr lang="en-US" sz="1800" b="1" dirty="0"/>
                        <a:t>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2 cassettes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Short unload table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098746"/>
                  </a:ext>
                </a:extLst>
              </a:tr>
              <a:tr h="1770284">
                <a:tc>
                  <a:txBody>
                    <a:bodyPr/>
                    <a:lstStyle/>
                    <a:p>
                      <a:r>
                        <a:rPr lang="en-US" sz="1800" b="1" dirty="0"/>
                        <a:t>Optional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2 additional cassettes for a total of 4 cassettes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Long unload table with rotator (no punch)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Post-image punch system with up to 10 punch heads (with short unload table)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1646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843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501B3D-7FAD-4BD8-9430-6A08C6FE31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6752" y="1216823"/>
            <a:ext cx="7315200" cy="51352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Multi-Cassette Unit automation option</a:t>
            </a:r>
          </a:p>
        </p:txBody>
      </p:sp>
      <p:sp>
        <p:nvSpPr>
          <p:cNvPr id="6" name="Rounded Rectangular Callout 11">
            <a:extLst>
              <a:ext uri="{FF2B5EF4-FFF2-40B4-BE49-F238E27FC236}">
                <a16:creationId xmlns:a16="http://schemas.microsoft.com/office/drawing/2014/main" id="{97380C62-90DE-41BE-8C90-C67EEE867C7F}"/>
              </a:ext>
            </a:extLst>
          </p:cNvPr>
          <p:cNvSpPr/>
          <p:nvPr/>
        </p:nvSpPr>
        <p:spPr>
          <a:xfrm>
            <a:off x="1774873" y="5593324"/>
            <a:ext cx="2070458" cy="493697"/>
          </a:xfrm>
          <a:prstGeom prst="wedgeRoundRectCallout">
            <a:avLst>
              <a:gd name="adj1" fmla="val 119271"/>
              <a:gd name="adj2" fmla="val -1775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Very small footprint</a:t>
            </a:r>
          </a:p>
        </p:txBody>
      </p:sp>
      <p:sp>
        <p:nvSpPr>
          <p:cNvPr id="9" name="Rounded Rectangular Callout 12">
            <a:extLst>
              <a:ext uri="{FF2B5EF4-FFF2-40B4-BE49-F238E27FC236}">
                <a16:creationId xmlns:a16="http://schemas.microsoft.com/office/drawing/2014/main" id="{FF65D74D-8B7F-4A9C-ACE7-6F4D011ED81F}"/>
              </a:ext>
            </a:extLst>
          </p:cNvPr>
          <p:cNvSpPr/>
          <p:nvPr/>
        </p:nvSpPr>
        <p:spPr>
          <a:xfrm>
            <a:off x="440768" y="3127765"/>
            <a:ext cx="2064860" cy="546276"/>
          </a:xfrm>
          <a:prstGeom prst="wedgeRoundRectCallout">
            <a:avLst>
              <a:gd name="adj1" fmla="val 92450"/>
              <a:gd name="adj2" fmla="val 8013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Only extra 0.24 m longer than SCU</a:t>
            </a:r>
          </a:p>
        </p:txBody>
      </p:sp>
      <p:sp>
        <p:nvSpPr>
          <p:cNvPr id="11" name="Rounded Rectangular Callout 13">
            <a:extLst>
              <a:ext uri="{FF2B5EF4-FFF2-40B4-BE49-F238E27FC236}">
                <a16:creationId xmlns:a16="http://schemas.microsoft.com/office/drawing/2014/main" id="{E71F7F67-A9AD-4DE8-A5FA-201577C010C3}"/>
              </a:ext>
            </a:extLst>
          </p:cNvPr>
          <p:cNvSpPr/>
          <p:nvPr/>
        </p:nvSpPr>
        <p:spPr>
          <a:xfrm>
            <a:off x="1385037" y="1859079"/>
            <a:ext cx="2070458" cy="1066818"/>
          </a:xfrm>
          <a:prstGeom prst="wedgeRoundRectCallout">
            <a:avLst>
              <a:gd name="adj1" fmla="val 57420"/>
              <a:gd name="adj2" fmla="val 10698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Standard: New short non-rotator unload table 0.5 m shorter than long table</a:t>
            </a:r>
          </a:p>
        </p:txBody>
      </p:sp>
      <p:sp>
        <p:nvSpPr>
          <p:cNvPr id="12" name="Rounded Rectangular Callout 14">
            <a:extLst>
              <a:ext uri="{FF2B5EF4-FFF2-40B4-BE49-F238E27FC236}">
                <a16:creationId xmlns:a16="http://schemas.microsoft.com/office/drawing/2014/main" id="{4DBFB6D5-84BE-49E5-9712-AC51B37411B6}"/>
              </a:ext>
            </a:extLst>
          </p:cNvPr>
          <p:cNvSpPr/>
          <p:nvPr/>
        </p:nvSpPr>
        <p:spPr>
          <a:xfrm>
            <a:off x="8918602" y="3008250"/>
            <a:ext cx="2070458" cy="547200"/>
          </a:xfrm>
          <a:prstGeom prst="wedgeRoundRectCallout">
            <a:avLst>
              <a:gd name="adj1" fmla="val -152308"/>
              <a:gd name="adj2" fmla="val 89029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Vertical Cassette Elevator mechanism</a:t>
            </a:r>
          </a:p>
        </p:txBody>
      </p:sp>
      <p:sp>
        <p:nvSpPr>
          <p:cNvPr id="13" name="Rounded Rectangular Callout 15">
            <a:extLst>
              <a:ext uri="{FF2B5EF4-FFF2-40B4-BE49-F238E27FC236}">
                <a16:creationId xmlns:a16="http://schemas.microsoft.com/office/drawing/2014/main" id="{1D5D20A4-0798-416F-B39C-722C05D70CE0}"/>
              </a:ext>
            </a:extLst>
          </p:cNvPr>
          <p:cNvSpPr/>
          <p:nvPr/>
        </p:nvSpPr>
        <p:spPr>
          <a:xfrm>
            <a:off x="7701276" y="1676343"/>
            <a:ext cx="2070458" cy="831035"/>
          </a:xfrm>
          <a:prstGeom prst="wedgeRoundRectCallout">
            <a:avLst>
              <a:gd name="adj1" fmla="val -106148"/>
              <a:gd name="adj2" fmla="val 17932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Same plate picking &amp; slip sheet removal system as SCU</a:t>
            </a:r>
          </a:p>
        </p:txBody>
      </p:sp>
      <p:sp>
        <p:nvSpPr>
          <p:cNvPr id="14" name="Rounded Rectangular Callout 16">
            <a:extLst>
              <a:ext uri="{FF2B5EF4-FFF2-40B4-BE49-F238E27FC236}">
                <a16:creationId xmlns:a16="http://schemas.microsoft.com/office/drawing/2014/main" id="{4939351B-FB96-460B-9FBA-3C73715B84CE}"/>
              </a:ext>
            </a:extLst>
          </p:cNvPr>
          <p:cNvSpPr/>
          <p:nvPr/>
        </p:nvSpPr>
        <p:spPr>
          <a:xfrm>
            <a:off x="9127768" y="4469684"/>
            <a:ext cx="2073405" cy="546276"/>
          </a:xfrm>
          <a:prstGeom prst="wedgeRoundRectCallout">
            <a:avLst>
              <a:gd name="adj1" fmla="val -90498"/>
              <a:gd name="adj2" fmla="val -3989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Slip Sheet bin</a:t>
            </a:r>
          </a:p>
        </p:txBody>
      </p:sp>
      <p:sp>
        <p:nvSpPr>
          <p:cNvPr id="15" name="Rounded Rectangular Callout 10">
            <a:extLst>
              <a:ext uri="{FF2B5EF4-FFF2-40B4-BE49-F238E27FC236}">
                <a16:creationId xmlns:a16="http://schemas.microsoft.com/office/drawing/2014/main" id="{C93AD36A-4AB2-42A2-B1C5-565B98257509}"/>
              </a:ext>
            </a:extLst>
          </p:cNvPr>
          <p:cNvSpPr/>
          <p:nvPr/>
        </p:nvSpPr>
        <p:spPr>
          <a:xfrm>
            <a:off x="739644" y="4053884"/>
            <a:ext cx="2070458" cy="831600"/>
          </a:xfrm>
          <a:prstGeom prst="wedgeRoundRectCallout">
            <a:avLst>
              <a:gd name="adj1" fmla="val 178586"/>
              <a:gd name="adj2" fmla="val -46565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r>
              <a:rPr lang="en-US" sz="1350" dirty="0">
                <a:solidFill>
                  <a:prstClr val="white"/>
                </a:solidFill>
              </a:rPr>
              <a:t>Automatic picker and punch adjustment for </a:t>
            </a:r>
            <a:r>
              <a:rPr lang="en-US" sz="1350">
                <a:solidFill>
                  <a:prstClr val="white"/>
                </a:solidFill>
              </a:rPr>
              <a:t>different plate sizes</a:t>
            </a:r>
            <a:endParaRPr lang="en-US" sz="135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249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7559040" y="1572768"/>
            <a:ext cx="4221930" cy="233132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342900" indent="-342900" algn="l" defTabSz="457200" rtl="0" eaLnBrk="1" latinLnBrk="0" hangingPunct="1">
              <a:lnSpc>
                <a:spcPts val="2500"/>
              </a:lnSpc>
              <a:spcBef>
                <a:spcPts val="6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lnSpc>
                <a:spcPts val="2500"/>
              </a:lnSpc>
              <a:spcBef>
                <a:spcPts val="6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lnSpc>
                <a:spcPts val="2500"/>
              </a:lnSpc>
              <a:spcBef>
                <a:spcPts val="6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lnSpc>
                <a:spcPts val="2500"/>
              </a:lnSpc>
              <a:spcBef>
                <a:spcPts val="6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lnSpc>
                <a:spcPts val="2500"/>
              </a:lnSpc>
              <a:spcBef>
                <a:spcPts val="6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W-Speed option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71FEFB1-6FF0-4A11-81A9-D07540B29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2624" y="1783080"/>
            <a:ext cx="6788346" cy="4413250"/>
          </a:xfrm>
        </p:spPr>
        <p:txBody>
          <a:bodyPr/>
          <a:lstStyle/>
          <a:p>
            <a:r>
              <a:rPr lang="en-US" dirty="0"/>
              <a:t>Faster speeds for TRENDSETTER Q400/Q800 Platesetters in 2019</a:t>
            </a:r>
          </a:p>
          <a:p>
            <a:pPr lvl="1"/>
            <a:r>
              <a:rPr lang="en-US" dirty="0"/>
              <a:t>75 plates per hour (4-page)</a:t>
            </a:r>
          </a:p>
          <a:p>
            <a:pPr lvl="1"/>
            <a:r>
              <a:rPr lang="en-US" dirty="0"/>
              <a:t>62 plates per hour (8-page)</a:t>
            </a:r>
          </a:p>
          <a:p>
            <a:r>
              <a:rPr lang="en-US" dirty="0"/>
              <a:t>Latest high-power SQUARESPOT Thermal Head based on Kodak’s 23-year experience</a:t>
            </a:r>
          </a:p>
        </p:txBody>
      </p:sp>
      <p:pic>
        <p:nvPicPr>
          <p:cNvPr id="14" name="Picture Placeholder 6">
            <a:extLst>
              <a:ext uri="{FF2B5EF4-FFF2-40B4-BE49-F238E27FC236}">
                <a16:creationId xmlns:a16="http://schemas.microsoft.com/office/drawing/2014/main" id="{A8395E57-B89B-4E0E-B3C6-0E1D884C21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90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Power Savings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283110"/>
            <a:ext cx="10917646" cy="502593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KODAK CTPs use less power by design</a:t>
            </a:r>
            <a:r>
              <a:rPr lang="en-US" sz="2000" dirty="0"/>
              <a:t>: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State-of-the-art electronics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Custom-designed power distribution system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Low-current draw drum drive system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High-efficiency imaging system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High-efficiency cooling system 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Optimized mechanical assemblies 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8035" y="1401394"/>
            <a:ext cx="5579164" cy="193654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004949-A04D-46FA-ADBB-1F7B5ED5F2B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03398" y="3508920"/>
          <a:ext cx="8639962" cy="2800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6317">
                  <a:extLst>
                    <a:ext uri="{9D8B030D-6E8A-4147-A177-3AD203B41FA5}">
                      <a16:colId xmlns:a16="http://schemas.microsoft.com/office/drawing/2014/main" val="2891028955"/>
                    </a:ext>
                  </a:extLst>
                </a:gridCol>
                <a:gridCol w="866899">
                  <a:extLst>
                    <a:ext uri="{9D8B030D-6E8A-4147-A177-3AD203B41FA5}">
                      <a16:colId xmlns:a16="http://schemas.microsoft.com/office/drawing/2014/main" val="1654306709"/>
                    </a:ext>
                  </a:extLst>
                </a:gridCol>
                <a:gridCol w="1187532">
                  <a:extLst>
                    <a:ext uri="{9D8B030D-6E8A-4147-A177-3AD203B41FA5}">
                      <a16:colId xmlns:a16="http://schemas.microsoft.com/office/drawing/2014/main" val="4100190083"/>
                    </a:ext>
                  </a:extLst>
                </a:gridCol>
                <a:gridCol w="1401289">
                  <a:extLst>
                    <a:ext uri="{9D8B030D-6E8A-4147-A177-3AD203B41FA5}">
                      <a16:colId xmlns:a16="http://schemas.microsoft.com/office/drawing/2014/main" val="1492132001"/>
                    </a:ext>
                  </a:extLst>
                </a:gridCol>
                <a:gridCol w="1460665">
                  <a:extLst>
                    <a:ext uri="{9D8B030D-6E8A-4147-A177-3AD203B41FA5}">
                      <a16:colId xmlns:a16="http://schemas.microsoft.com/office/drawing/2014/main" val="592995861"/>
                    </a:ext>
                  </a:extLst>
                </a:gridCol>
                <a:gridCol w="1277260">
                  <a:extLst>
                    <a:ext uri="{9D8B030D-6E8A-4147-A177-3AD203B41FA5}">
                      <a16:colId xmlns:a16="http://schemas.microsoft.com/office/drawing/2014/main" val="2320108756"/>
                    </a:ext>
                  </a:extLst>
                </a:gridCol>
              </a:tblGrid>
              <a:tr h="32984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Power consumption while imaging (watts)*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50748"/>
                  </a:ext>
                </a:extLst>
              </a:tr>
              <a:tr h="475237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Current 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2015 model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Competitor A**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Competitor B**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Competitor C**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970248"/>
                  </a:ext>
                </a:extLst>
              </a:tr>
              <a:tr h="475237"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KODAK ACHIEVE T400</a:t>
                      </a:r>
                    </a:p>
                    <a:p>
                      <a:pPr algn="r"/>
                      <a:r>
                        <a:rPr lang="en-US" sz="1200" dirty="0"/>
                        <a:t>Platesetter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700</a:t>
                      </a:r>
                    </a:p>
                    <a:p>
                      <a:pPr algn="ctr"/>
                      <a:r>
                        <a:rPr lang="en-US" sz="1200" b="1" dirty="0"/>
                        <a:t>43%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3,600</a:t>
                      </a:r>
                    </a:p>
                    <a:p>
                      <a:pPr algn="ctr"/>
                      <a:r>
                        <a:rPr lang="en-US" sz="1200" b="1" dirty="0"/>
                        <a:t>89%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700</a:t>
                      </a:r>
                    </a:p>
                    <a:p>
                      <a:pPr algn="ctr"/>
                      <a:r>
                        <a:rPr lang="en-US" sz="1200" b="1" dirty="0"/>
                        <a:t>43%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5,300</a:t>
                      </a:r>
                    </a:p>
                    <a:p>
                      <a:pPr algn="ctr"/>
                      <a:r>
                        <a:rPr lang="en-US" sz="1200" b="1" dirty="0"/>
                        <a:t>92%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309434"/>
                  </a:ext>
                </a:extLst>
              </a:tr>
              <a:tr h="475237">
                <a:tc>
                  <a:txBody>
                    <a:bodyPr/>
                    <a:lstStyle/>
                    <a:p>
                      <a:pPr marL="0" marR="0" lvl="0" indent="0" algn="r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KODAK ACHIEVE T800</a:t>
                      </a:r>
                    </a:p>
                    <a:p>
                      <a:pPr marL="0" marR="0" lvl="0" indent="0" algn="r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Platesetter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700</a:t>
                      </a:r>
                    </a:p>
                    <a:p>
                      <a:pPr algn="ctr"/>
                      <a:r>
                        <a:rPr lang="en-US" sz="1200" b="1" dirty="0"/>
                        <a:t>43%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4,000</a:t>
                      </a:r>
                    </a:p>
                    <a:p>
                      <a:pPr algn="ctr"/>
                      <a:r>
                        <a:rPr lang="en-US" sz="1200" b="1" dirty="0"/>
                        <a:t>90%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600</a:t>
                      </a:r>
                    </a:p>
                    <a:p>
                      <a:pPr algn="ctr"/>
                      <a:r>
                        <a:rPr lang="en-US" sz="1200" b="1" dirty="0"/>
                        <a:t>33%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5,600</a:t>
                      </a:r>
                    </a:p>
                    <a:p>
                      <a:pPr algn="ctr"/>
                      <a:r>
                        <a:rPr lang="en-US" sz="1200" b="1" dirty="0"/>
                        <a:t>93%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8721"/>
                  </a:ext>
                </a:extLst>
              </a:tr>
              <a:tr h="475237">
                <a:tc>
                  <a:txBody>
                    <a:bodyPr/>
                    <a:lstStyle/>
                    <a:p>
                      <a:pPr marL="0" marR="0" lvl="0" indent="0" algn="r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KODAK TRENDSETTER Q400 Platesetter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1,100</a:t>
                      </a:r>
                    </a:p>
                    <a:p>
                      <a:pPr algn="ctr"/>
                      <a:r>
                        <a:rPr lang="en-US" sz="1200" b="1" dirty="0"/>
                        <a:t>30%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3,600</a:t>
                      </a:r>
                    </a:p>
                    <a:p>
                      <a:pPr algn="ctr"/>
                      <a:r>
                        <a:rPr lang="en-US" sz="1200" b="1" dirty="0"/>
                        <a:t>79%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1,600</a:t>
                      </a:r>
                    </a:p>
                    <a:p>
                      <a:pPr algn="ctr"/>
                      <a:r>
                        <a:rPr lang="en-US" sz="1200" b="1" dirty="0"/>
                        <a:t>52%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5,300</a:t>
                      </a:r>
                    </a:p>
                    <a:p>
                      <a:pPr algn="ctr"/>
                      <a:r>
                        <a:rPr lang="en-US" sz="1200" b="1" dirty="0"/>
                        <a:t>85%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461461"/>
                  </a:ext>
                </a:extLst>
              </a:tr>
              <a:tr h="569326">
                <a:tc>
                  <a:txBody>
                    <a:bodyPr/>
                    <a:lstStyle/>
                    <a:p>
                      <a:pPr marL="0" marR="0" lvl="0" indent="0" algn="r" defTabSz="4571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KODAK TRENDSETTER Q800 Platesetter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1,100</a:t>
                      </a:r>
                    </a:p>
                    <a:p>
                      <a:pPr algn="ctr"/>
                      <a:r>
                        <a:rPr lang="en-US" sz="1200" b="1" dirty="0"/>
                        <a:t>30%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4,600</a:t>
                      </a:r>
                    </a:p>
                    <a:p>
                      <a:pPr algn="ctr"/>
                      <a:r>
                        <a:rPr lang="en-US" sz="1200" b="1" dirty="0"/>
                        <a:t>83%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1,600</a:t>
                      </a:r>
                    </a:p>
                    <a:p>
                      <a:pPr algn="ctr"/>
                      <a:r>
                        <a:rPr lang="en-US" sz="1200" b="1" dirty="0"/>
                        <a:t>52%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5,600</a:t>
                      </a:r>
                    </a:p>
                    <a:p>
                      <a:pPr algn="ctr"/>
                      <a:r>
                        <a:rPr lang="en-US" sz="1200" b="1" dirty="0"/>
                        <a:t>86% savings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9215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31F4CC3-CA63-479E-AFA9-75EB7B016964}"/>
              </a:ext>
            </a:extLst>
          </p:cNvPr>
          <p:cNvSpPr txBox="1"/>
          <p:nvPr/>
        </p:nvSpPr>
        <p:spPr>
          <a:xfrm>
            <a:off x="239878" y="5801211"/>
            <a:ext cx="27635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 Based on public information</a:t>
            </a:r>
          </a:p>
          <a:p>
            <a:r>
              <a:rPr lang="en-US" sz="900" dirty="0"/>
              <a:t>** Competitive devices are those that are comparable in terms of specifications and features</a:t>
            </a:r>
          </a:p>
        </p:txBody>
      </p:sp>
    </p:spTree>
    <p:extLst>
      <p:ext uri="{BB962C8B-B14F-4D97-AF65-F5344CB8AC3E}">
        <p14:creationId xmlns:p14="http://schemas.microsoft.com/office/powerpoint/2010/main" val="2030746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JDF/JMF open 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533832"/>
            <a:ext cx="9286529" cy="4775211"/>
          </a:xfrm>
        </p:spPr>
        <p:txBody>
          <a:bodyPr/>
          <a:lstStyle/>
          <a:p>
            <a:r>
              <a:rPr lang="en-US" sz="2000" dirty="0"/>
              <a:t>JDF/JMF Connectivity Option enables functionality in the Print Console software to provide job and device status information upstream to other Kodak or third party software</a:t>
            </a:r>
          </a:p>
          <a:p>
            <a:r>
              <a:rPr lang="en-US" sz="2000" dirty="0"/>
              <a:t>Available as an optional license, per device – factory and field</a:t>
            </a:r>
          </a:p>
          <a:p>
            <a:r>
              <a:rPr lang="en-US" sz="2000" dirty="0"/>
              <a:t>Requires latest CR for field upgrades including Print Console 5 for ACHIEVE and TRENDSETTER Platesetters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/>
              <a:t>For more detailed information, please review the interface document and procedure, available upon request for 3rd party software custom development</a:t>
            </a:r>
          </a:p>
          <a:p>
            <a:r>
              <a:rPr lang="en-US" sz="2000" dirty="0"/>
              <a:t>Connectivity with PRINERGY Workflow 8.3; PRINERGY Cloud included with Decision Analytics</a:t>
            </a:r>
          </a:p>
          <a:p>
            <a:pPr lvl="1"/>
            <a:endParaRPr lang="en-US" sz="2000" dirty="0"/>
          </a:p>
          <a:p>
            <a:r>
              <a:rPr lang="en-US" sz="2000" dirty="0"/>
              <a:t>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1595" y="3429450"/>
            <a:ext cx="1188000" cy="118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5169" y="1940189"/>
            <a:ext cx="1188000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0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4,800 / 5,080 dpi high resolution option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3481" y="1683939"/>
            <a:ext cx="3392805" cy="339280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48641" y="1683939"/>
            <a:ext cx="6945464" cy="4525963"/>
          </a:xfrm>
          <a:prstGeom prst="rect">
            <a:avLst/>
          </a:prstGeom>
        </p:spPr>
        <p:txBody>
          <a:bodyPr vert="horz" lIns="91432" tIns="45717" rIns="91432" bIns="45717" rtlCol="0">
            <a:noAutofit/>
          </a:bodyPr>
          <a:lstStyle>
            <a:lvl1pPr marL="342872" indent="-342872" algn="l" defTabSz="457163" rtl="0" eaLnBrk="1" latinLnBrk="0" hangingPunct="1">
              <a:spcBef>
                <a:spcPts val="12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1pPr>
            <a:lvl2pPr marL="742890" indent="-285728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2pPr>
            <a:lvl3pPr marL="1142908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3pPr>
            <a:lvl4pPr marL="1600072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4pPr>
            <a:lvl5pPr marL="2057236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5pPr>
            <a:lvl6pPr marL="2514399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62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26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90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–"/>
            </a:pPr>
            <a:r>
              <a:rPr lang="en-US" sz="2000" b="1" dirty="0"/>
              <a:t>In response to increasing demand for higher resolution printing </a:t>
            </a:r>
            <a:r>
              <a:rPr lang="en-US" sz="2000" dirty="0"/>
              <a:t>– </a:t>
            </a:r>
            <a:br>
              <a:rPr lang="en-US" sz="2000" dirty="0"/>
            </a:br>
            <a:r>
              <a:rPr lang="en-US" sz="1800" dirty="0"/>
              <a:t>can be used to image exceptionally small features with complex background patterns, or </a:t>
            </a:r>
            <a:r>
              <a:rPr lang="en-US" sz="1800" dirty="0" err="1"/>
              <a:t>microprinting</a:t>
            </a:r>
            <a:r>
              <a:rPr lang="en-US" sz="1800" dirty="0"/>
              <a:t> that is indiscernible to the naked eye</a:t>
            </a:r>
          </a:p>
          <a:p>
            <a:pPr>
              <a:buFont typeface="Arial" panose="020B0604020202020204" pitchFamily="34" charset="0"/>
              <a:buChar char="–"/>
            </a:pPr>
            <a:r>
              <a:rPr lang="en-US" sz="2000" b="1" dirty="0"/>
              <a:t>Special software algorithm </a:t>
            </a:r>
            <a:r>
              <a:rPr lang="en-US" sz="2000" dirty="0"/>
              <a:t>– </a:t>
            </a:r>
            <a:br>
              <a:rPr lang="en-US" sz="2000" dirty="0"/>
            </a:br>
            <a:r>
              <a:rPr lang="en-US" sz="1800" dirty="0"/>
              <a:t>which doubles pixel addressability in the </a:t>
            </a:r>
            <a:r>
              <a:rPr lang="en-US" sz="1800" dirty="0" err="1"/>
              <a:t>subscan</a:t>
            </a:r>
            <a:r>
              <a:rPr lang="en-US" sz="1800" dirty="0"/>
              <a:t> direction using standard Thermal 2 head </a:t>
            </a:r>
          </a:p>
          <a:p>
            <a:pPr>
              <a:buFont typeface="Arial" panose="020B0604020202020204" pitchFamily="34" charset="0"/>
              <a:buChar char="–"/>
            </a:pPr>
            <a:r>
              <a:rPr lang="en-US" sz="2000" b="1" dirty="0"/>
              <a:t>Opens opportunities for new applications </a:t>
            </a:r>
            <a:r>
              <a:rPr lang="en-US" sz="2000" dirty="0"/>
              <a:t>–</a:t>
            </a:r>
            <a:r>
              <a:rPr lang="en-US" sz="2000" b="1" dirty="0"/>
              <a:t> </a:t>
            </a:r>
            <a:br>
              <a:rPr lang="en-US" sz="2000" dirty="0"/>
            </a:br>
            <a:r>
              <a:rPr lang="en-US" sz="1800" dirty="0" err="1"/>
              <a:t>Microprinting</a:t>
            </a:r>
            <a:r>
              <a:rPr lang="en-US" sz="1800" dirty="0"/>
              <a:t> (small text) / Guilloche (swirling pattern)</a:t>
            </a:r>
            <a:br>
              <a:rPr lang="en-US" sz="1800" dirty="0"/>
            </a:br>
            <a:r>
              <a:rPr lang="en-US" sz="1800" dirty="0"/>
              <a:t>Security applications</a:t>
            </a:r>
            <a:br>
              <a:rPr lang="en-US" sz="1800" dirty="0"/>
            </a:br>
            <a:r>
              <a:rPr lang="en-US" sz="1800" dirty="0"/>
              <a:t>Lenticular applications</a:t>
            </a:r>
            <a:endParaRPr lang="en-US" sz="1800" b="1" dirty="0"/>
          </a:p>
          <a:p>
            <a:pPr lvl="1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E886B1-78EF-444D-B557-141AE975FF1D}"/>
              </a:ext>
            </a:extLst>
          </p:cNvPr>
          <p:cNvSpPr txBox="1"/>
          <p:nvPr/>
        </p:nvSpPr>
        <p:spPr>
          <a:xfrm>
            <a:off x="548640" y="1050979"/>
            <a:ext cx="1130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TRENDSETTER Platesetters, all configurations </a:t>
            </a:r>
          </a:p>
        </p:txBody>
      </p:sp>
    </p:spTree>
    <p:extLst>
      <p:ext uri="{BB962C8B-B14F-4D97-AF65-F5344CB8AC3E}">
        <p14:creationId xmlns:p14="http://schemas.microsoft.com/office/powerpoint/2010/main" val="246652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New mobile app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t="-285"/>
          <a:stretch/>
        </p:blipFill>
        <p:spPr>
          <a:xfrm>
            <a:off x="-5444" y="-246742"/>
            <a:ext cx="12197444" cy="51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9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0DC2D-AD59-48EF-8056-73673866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KODAK Mobile CTP Control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8F72B-162E-411E-AE62-AC32D1ECCA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92624" y="2244436"/>
            <a:ext cx="6488176" cy="3951894"/>
          </a:xfrm>
        </p:spPr>
        <p:txBody>
          <a:bodyPr/>
          <a:lstStyle/>
          <a:p>
            <a:pPr marL="0" indent="0" algn="ctr">
              <a:spcBef>
                <a:spcPts val="2400"/>
              </a:spcBef>
              <a:buNone/>
            </a:pPr>
            <a:r>
              <a:rPr lang="en-US" sz="3600" dirty="0"/>
              <a:t>Flexible and proactive monitoring of your</a:t>
            </a:r>
            <a:br>
              <a:rPr lang="en-US" sz="3600" dirty="0"/>
            </a:br>
            <a:r>
              <a:rPr lang="en-US" sz="3600" dirty="0"/>
              <a:t>KODAK CTP Devices </a:t>
            </a:r>
            <a:br>
              <a:rPr lang="en-US" sz="3600" dirty="0"/>
            </a:br>
            <a:r>
              <a:rPr lang="en-US" sz="3600" dirty="0"/>
              <a:t>for </a:t>
            </a:r>
            <a:r>
              <a:rPr lang="en-US" sz="3600" i="1" dirty="0"/>
              <a:t>more control </a:t>
            </a:r>
            <a:r>
              <a:rPr lang="en-US" sz="3600" dirty="0"/>
              <a:t>and </a:t>
            </a:r>
            <a:br>
              <a:rPr lang="en-US" sz="3600" dirty="0"/>
            </a:br>
            <a:r>
              <a:rPr lang="en-US" sz="3600" i="1" dirty="0"/>
              <a:t>maximum uptime</a:t>
            </a:r>
            <a:r>
              <a:rPr lang="en-US" sz="3600" dirty="0"/>
              <a:t>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556BAD4-A72F-4D97-ADD7-09A3345EAC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90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C60BB7D9-1414-4352-A76C-DA0D72613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KODAK Mobile CTP Control App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ABE3D1-3911-43BB-BC51-3F032E978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9" y="1357746"/>
            <a:ext cx="8761615" cy="4951298"/>
          </a:xfrm>
        </p:spPr>
        <p:txBody>
          <a:bodyPr/>
          <a:lstStyle/>
          <a:p>
            <a:r>
              <a:rPr lang="en-US" dirty="0"/>
              <a:t>Know immediately when your CTP device needs attention</a:t>
            </a:r>
          </a:p>
          <a:p>
            <a:r>
              <a:rPr lang="en-US" dirty="0"/>
              <a:t>Operators can stay busy with other tasks, even off site</a:t>
            </a:r>
          </a:p>
          <a:p>
            <a:r>
              <a:rPr lang="en-US" dirty="0"/>
              <a:t>Eliminate waiting! Attend to the CTP device as soon as:</a:t>
            </a:r>
          </a:p>
          <a:p>
            <a:pPr lvl="1"/>
            <a:r>
              <a:rPr lang="en-US" sz="2000" dirty="0"/>
              <a:t>it has finished making plates</a:t>
            </a:r>
          </a:p>
          <a:p>
            <a:pPr lvl="1"/>
            <a:r>
              <a:rPr lang="en-US" sz="2000" dirty="0"/>
              <a:t>more plates need to be loaded</a:t>
            </a:r>
          </a:p>
          <a:p>
            <a:pPr lvl="1"/>
            <a:r>
              <a:rPr lang="en-US" sz="2000" dirty="0"/>
              <a:t>it stops for any other reason</a:t>
            </a:r>
          </a:p>
          <a:p>
            <a:r>
              <a:rPr lang="en-US" dirty="0"/>
              <a:t>Remotely check on what is happening</a:t>
            </a:r>
          </a:p>
          <a:p>
            <a:pPr lvl="1"/>
            <a:r>
              <a:rPr lang="en-US" sz="2000" dirty="0"/>
              <a:t>what job is imaging and what’s next</a:t>
            </a:r>
          </a:p>
          <a:p>
            <a:r>
              <a:rPr lang="en-US" dirty="0"/>
              <a:t>Manage certain tasks remotely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0967E-AFC5-4B15-AD62-185FFA469A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696" y="3034145"/>
            <a:ext cx="4752850" cy="317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04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Superior imaging technology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t="-285"/>
          <a:stretch/>
        </p:blipFill>
        <p:spPr>
          <a:xfrm>
            <a:off x="-5444" y="-246742"/>
            <a:ext cx="12197444" cy="51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1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Unique, proprietary technology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92624" y="3681984"/>
            <a:ext cx="6488176" cy="2514346"/>
          </a:xfrm>
        </p:spPr>
        <p:txBody>
          <a:bodyPr/>
          <a:lstStyle/>
          <a:p>
            <a:r>
              <a:rPr lang="en-US" sz="2000" dirty="0"/>
              <a:t>Only on Kodak’s platesetters</a:t>
            </a:r>
          </a:p>
          <a:p>
            <a:r>
              <a:rPr lang="en-US" sz="2000" dirty="0"/>
              <a:t>Provides:</a:t>
            </a:r>
          </a:p>
          <a:p>
            <a:pPr lvl="1"/>
            <a:r>
              <a:rPr lang="en-US" sz="1800" dirty="0"/>
              <a:t>Stability</a:t>
            </a:r>
          </a:p>
          <a:p>
            <a:pPr lvl="1"/>
            <a:r>
              <a:rPr lang="en-US" sz="1800" dirty="0"/>
              <a:t>Accuracy</a:t>
            </a:r>
          </a:p>
          <a:p>
            <a:pPr lvl="1"/>
            <a:r>
              <a:rPr lang="en-US" sz="1800" dirty="0"/>
              <a:t>Reliability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170985" y="1783080"/>
            <a:ext cx="34197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stability doesn’t come from </a:t>
            </a:r>
            <a:r>
              <a:rPr lang="en-US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SQUAREspot’s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“SQUARE” shape… it comes from its “SQUARE” edges. </a:t>
            </a:r>
          </a:p>
          <a:p>
            <a:pPr marL="0" lvl="1"/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/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Steep.</a:t>
            </a:r>
          </a:p>
          <a:p>
            <a:pPr marL="0" lvl="1"/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Unambiguous.</a:t>
            </a:r>
          </a:p>
          <a:p>
            <a:pPr marL="0" lvl="1"/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Stable.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A92ADA-5D97-4ED5-98BE-6E41CA377A94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1794" y="1872234"/>
            <a:ext cx="4053840" cy="157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2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technology: Comparison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36045" y="120502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prstClr val="black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55512" y="1851351"/>
            <a:ext cx="5188420" cy="4403145"/>
            <a:chOff x="623042" y="1851351"/>
            <a:chExt cx="5188420" cy="4403145"/>
          </a:xfrm>
        </p:grpSpPr>
        <p:sp>
          <p:nvSpPr>
            <p:cNvPr id="6" name="Rectangle 5"/>
            <p:cNvSpPr/>
            <p:nvPr/>
          </p:nvSpPr>
          <p:spPr>
            <a:xfrm>
              <a:off x="623042" y="1851351"/>
              <a:ext cx="5188420" cy="44031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63158" y="192292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TH5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34315" y="1922924"/>
              <a:ext cx="16209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SQUARESPOT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82820" y="1205020"/>
            <a:ext cx="5203918" cy="5037284"/>
            <a:chOff x="6477282" y="1205020"/>
            <a:chExt cx="5203918" cy="5037284"/>
          </a:xfrm>
        </p:grpSpPr>
        <p:sp>
          <p:nvSpPr>
            <p:cNvPr id="18" name="TextBox 17"/>
            <p:cNvSpPr txBox="1"/>
            <p:nvPr/>
          </p:nvSpPr>
          <p:spPr>
            <a:xfrm>
              <a:off x="6477282" y="1205020"/>
              <a:ext cx="5203918" cy="646331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Competitive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Imaging Technology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0579" y="190558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GAUSSIAN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02435" y="1895568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GLV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92780" y="1851351"/>
              <a:ext cx="5188420" cy="43909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23" name="Picture 3" descr="Gauss_1pxRed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2601" y="2470550"/>
            <a:ext cx="1439863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oup 4"/>
          <p:cNvGrpSpPr>
            <a:grpSpLocks noChangeAspect="1"/>
          </p:cNvGrpSpPr>
          <p:nvPr/>
        </p:nvGrpSpPr>
        <p:grpSpPr bwMode="auto">
          <a:xfrm>
            <a:off x="9029850" y="3069037"/>
            <a:ext cx="2044700" cy="255588"/>
            <a:chOff x="2192" y="2256"/>
            <a:chExt cx="1840" cy="230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43" name="Picture 4" descr="GLV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7590" y="2507571"/>
            <a:ext cx="428625" cy="133191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6505727" y="3056845"/>
            <a:ext cx="2044700" cy="255588"/>
            <a:chOff x="2192" y="2256"/>
            <a:chExt cx="1840" cy="230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Text Box 56"/>
          <p:cNvSpPr txBox="1">
            <a:spLocks noChangeArrowheads="1"/>
          </p:cNvSpPr>
          <p:nvPr/>
        </p:nvSpPr>
        <p:spPr bwMode="auto">
          <a:xfrm>
            <a:off x="3928346" y="4776841"/>
            <a:ext cx="18750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The finer the halftone dot, …</a:t>
            </a:r>
          </a:p>
        </p:txBody>
      </p:sp>
      <p:sp>
        <p:nvSpPr>
          <p:cNvPr id="82" name="Text Box 57"/>
          <p:cNvSpPr txBox="1">
            <a:spLocks noChangeArrowheads="1"/>
          </p:cNvSpPr>
          <p:nvPr/>
        </p:nvSpPr>
        <p:spPr bwMode="auto">
          <a:xfrm>
            <a:off x="6107678" y="4719848"/>
            <a:ext cx="21179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r"/>
            <a:r>
              <a:rPr lang="en-US" b="1" dirty="0">
                <a:solidFill>
                  <a:prstClr val="black"/>
                </a:solidFill>
              </a:rPr>
              <a:t>… the greater the impact from variation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730" y="4620379"/>
            <a:ext cx="2868057" cy="1565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877" y="4628438"/>
            <a:ext cx="2771286" cy="1561288"/>
          </a:xfrm>
          <a:prstGeom prst="rect">
            <a:avLst/>
          </a:prstGeom>
        </p:spPr>
      </p:pic>
      <p:pic>
        <p:nvPicPr>
          <p:cNvPr id="83" name="Picture 2" descr="SS_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7892" y="2990431"/>
            <a:ext cx="433983" cy="23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4" name="Group 100"/>
          <p:cNvGrpSpPr>
            <a:grpSpLocks noChangeAspect="1"/>
          </p:cNvGrpSpPr>
          <p:nvPr/>
        </p:nvGrpSpPr>
        <p:grpSpPr bwMode="auto">
          <a:xfrm>
            <a:off x="1010188" y="3053955"/>
            <a:ext cx="2044700" cy="255588"/>
            <a:chOff x="2192" y="2256"/>
            <a:chExt cx="1840" cy="230"/>
          </a:xfrm>
        </p:grpSpPr>
        <p:sp>
          <p:nvSpPr>
            <p:cNvPr id="9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03" name="Picture 4" descr="GLV_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8358" y="2960079"/>
            <a:ext cx="471485" cy="36454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grpSp>
        <p:nvGrpSpPr>
          <p:cNvPr id="104" name="Group 4"/>
          <p:cNvGrpSpPr>
            <a:grpSpLocks noChangeAspect="1"/>
          </p:cNvGrpSpPr>
          <p:nvPr/>
        </p:nvGrpSpPr>
        <p:grpSpPr bwMode="auto">
          <a:xfrm>
            <a:off x="3686494" y="3055391"/>
            <a:ext cx="2044700" cy="255588"/>
            <a:chOff x="2192" y="2256"/>
            <a:chExt cx="1840" cy="230"/>
          </a:xfrm>
        </p:grpSpPr>
        <p:sp>
          <p:nvSpPr>
            <p:cNvPr id="10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65618" y="5539449"/>
            <a:ext cx="1326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prstClr val="white"/>
                </a:solidFill>
              </a:rPr>
              <a:t>EDGE </a:t>
            </a:r>
          </a:p>
          <a:p>
            <a:pPr algn="r"/>
            <a:r>
              <a:rPr lang="en-US" b="1" dirty="0">
                <a:solidFill>
                  <a:prstClr val="white"/>
                </a:solidFill>
              </a:rPr>
              <a:t>CONTROL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755629" y="5673915"/>
            <a:ext cx="142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prstClr val="white"/>
                </a:solidFill>
              </a:rPr>
              <a:t>UNSTABLE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841828" y="1175657"/>
            <a:ext cx="5210629" cy="682172"/>
            <a:chOff x="841828" y="1175657"/>
            <a:chExt cx="5210629" cy="682172"/>
          </a:xfrm>
        </p:grpSpPr>
        <p:sp>
          <p:nvSpPr>
            <p:cNvPr id="22" name="Rectangle 21"/>
            <p:cNvSpPr/>
            <p:nvPr/>
          </p:nvSpPr>
          <p:spPr>
            <a:xfrm>
              <a:off x="841828" y="1175657"/>
              <a:ext cx="5210629" cy="6821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5"/>
            <a:stretch/>
          </p:blipFill>
          <p:spPr>
            <a:xfrm>
              <a:off x="2148115" y="1262743"/>
              <a:ext cx="2946400" cy="588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6039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855512" y="1851351"/>
            <a:ext cx="5188420" cy="4403145"/>
            <a:chOff x="623042" y="1851351"/>
            <a:chExt cx="5188420" cy="4403145"/>
          </a:xfrm>
        </p:grpSpPr>
        <p:sp>
          <p:nvSpPr>
            <p:cNvPr id="6" name="Rectangle 5"/>
            <p:cNvSpPr/>
            <p:nvPr/>
          </p:nvSpPr>
          <p:spPr>
            <a:xfrm>
              <a:off x="623042" y="1851351"/>
              <a:ext cx="5188420" cy="44031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63158" y="192292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TH5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34315" y="1922924"/>
              <a:ext cx="16209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SQUARESPOT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</p:grpSp>
      <p:pic>
        <p:nvPicPr>
          <p:cNvPr id="209" name="Picture 3" descr="GLV_10pxFlatRe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1773" y="2591344"/>
            <a:ext cx="2068654" cy="115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6182820" y="1205020"/>
            <a:ext cx="5203918" cy="5049476"/>
            <a:chOff x="6477282" y="1205020"/>
            <a:chExt cx="5203918" cy="5049476"/>
          </a:xfrm>
        </p:grpSpPr>
        <p:sp>
          <p:nvSpPr>
            <p:cNvPr id="18" name="TextBox 17"/>
            <p:cNvSpPr txBox="1"/>
            <p:nvPr/>
          </p:nvSpPr>
          <p:spPr>
            <a:xfrm>
              <a:off x="6477282" y="1205020"/>
              <a:ext cx="5203918" cy="646331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Competitive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Imaging Technology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0579" y="190558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GAUSSIAN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02435" y="1895568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GLV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92780" y="1851351"/>
              <a:ext cx="5188420" cy="44031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6" name="Group 24"/>
          <p:cNvGrpSpPr>
            <a:grpSpLocks/>
          </p:cNvGrpSpPr>
          <p:nvPr/>
        </p:nvGrpSpPr>
        <p:grpSpPr bwMode="auto">
          <a:xfrm>
            <a:off x="6481772" y="3018150"/>
            <a:ext cx="2068657" cy="262565"/>
            <a:chOff x="3900" y="1739"/>
            <a:chExt cx="1840" cy="230"/>
          </a:xfrm>
        </p:grpSpPr>
        <p:sp>
          <p:nvSpPr>
            <p:cNvPr id="267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8" name="Rectangle 26"/>
            <p:cNvSpPr>
              <a:spLocks noChangeAspect="1" noChangeArrowheads="1"/>
            </p:cNvSpPr>
            <p:nvPr/>
          </p:nvSpPr>
          <p:spPr bwMode="auto">
            <a:xfrm>
              <a:off x="436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9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0" name="Rectangle 28"/>
            <p:cNvSpPr>
              <a:spLocks noChangeAspect="1" noChangeArrowheads="1"/>
            </p:cNvSpPr>
            <p:nvPr/>
          </p:nvSpPr>
          <p:spPr bwMode="auto">
            <a:xfrm>
              <a:off x="482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1" name="Rectangle 29"/>
            <p:cNvSpPr>
              <a:spLocks noChangeAspect="1" noChangeArrowheads="1"/>
            </p:cNvSpPr>
            <p:nvPr/>
          </p:nvSpPr>
          <p:spPr bwMode="auto">
            <a:xfrm>
              <a:off x="505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2" name="Rectangle 30"/>
            <p:cNvSpPr>
              <a:spLocks noChangeAspect="1" noChangeArrowheads="1"/>
            </p:cNvSpPr>
            <p:nvPr/>
          </p:nvSpPr>
          <p:spPr bwMode="auto">
            <a:xfrm>
              <a:off x="528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3" name="Rectangle 31"/>
            <p:cNvSpPr>
              <a:spLocks noChangeAspect="1" noChangeArrowheads="1"/>
            </p:cNvSpPr>
            <p:nvPr/>
          </p:nvSpPr>
          <p:spPr bwMode="auto">
            <a:xfrm>
              <a:off x="551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4" name="Rectangle 32"/>
            <p:cNvSpPr>
              <a:spLocks noChangeAspect="1" noChangeArrowheads="1"/>
            </p:cNvSpPr>
            <p:nvPr/>
          </p:nvSpPr>
          <p:spPr bwMode="auto">
            <a:xfrm>
              <a:off x="390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65" name="Picture 2" descr="SS_10pxSwathRed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5278" y="2893916"/>
            <a:ext cx="2050773" cy="50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6" name="Group 24"/>
          <p:cNvGrpSpPr>
            <a:grpSpLocks/>
          </p:cNvGrpSpPr>
          <p:nvPr/>
        </p:nvGrpSpPr>
        <p:grpSpPr bwMode="auto">
          <a:xfrm>
            <a:off x="3688190" y="3020262"/>
            <a:ext cx="2043005" cy="252705"/>
            <a:chOff x="3900" y="1739"/>
            <a:chExt cx="1840" cy="230"/>
          </a:xfrm>
        </p:grpSpPr>
        <p:sp>
          <p:nvSpPr>
            <p:cNvPr id="257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8" name="Rectangle 26"/>
            <p:cNvSpPr>
              <a:spLocks noChangeAspect="1" noChangeArrowheads="1"/>
            </p:cNvSpPr>
            <p:nvPr/>
          </p:nvSpPr>
          <p:spPr bwMode="auto">
            <a:xfrm>
              <a:off x="436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9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0" name="Rectangle 28"/>
            <p:cNvSpPr>
              <a:spLocks noChangeAspect="1" noChangeArrowheads="1"/>
            </p:cNvSpPr>
            <p:nvPr/>
          </p:nvSpPr>
          <p:spPr bwMode="auto">
            <a:xfrm>
              <a:off x="482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Rectangle 29"/>
            <p:cNvSpPr>
              <a:spLocks noChangeAspect="1" noChangeArrowheads="1"/>
            </p:cNvSpPr>
            <p:nvPr/>
          </p:nvSpPr>
          <p:spPr bwMode="auto">
            <a:xfrm>
              <a:off x="505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2" name="Rectangle 30"/>
            <p:cNvSpPr>
              <a:spLocks noChangeAspect="1" noChangeArrowheads="1"/>
            </p:cNvSpPr>
            <p:nvPr/>
          </p:nvSpPr>
          <p:spPr bwMode="auto">
            <a:xfrm>
              <a:off x="528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3" name="Rectangle 31"/>
            <p:cNvSpPr>
              <a:spLocks noChangeAspect="1" noChangeArrowheads="1"/>
            </p:cNvSpPr>
            <p:nvPr/>
          </p:nvSpPr>
          <p:spPr bwMode="auto">
            <a:xfrm>
              <a:off x="551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32"/>
            <p:cNvSpPr>
              <a:spLocks noChangeAspect="1" noChangeArrowheads="1"/>
            </p:cNvSpPr>
            <p:nvPr/>
          </p:nvSpPr>
          <p:spPr bwMode="auto">
            <a:xfrm>
              <a:off x="390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78" name="Picture 4" descr="Gauss_10pxFlatRed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8243" y="3045738"/>
            <a:ext cx="2085596" cy="128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0" name="Group 15"/>
          <p:cNvGrpSpPr>
            <a:grpSpLocks/>
          </p:cNvGrpSpPr>
          <p:nvPr/>
        </p:nvGrpSpPr>
        <p:grpSpPr bwMode="auto">
          <a:xfrm>
            <a:off x="9138243" y="2998458"/>
            <a:ext cx="2085596" cy="343138"/>
            <a:chOff x="-15" y="2772"/>
            <a:chExt cx="1930" cy="322"/>
          </a:xfrm>
        </p:grpSpPr>
        <p:sp>
          <p:nvSpPr>
            <p:cNvPr id="201" name="Oval 16"/>
            <p:cNvSpPr>
              <a:spLocks noChangeAspect="1" noChangeArrowheads="1"/>
            </p:cNvSpPr>
            <p:nvPr/>
          </p:nvSpPr>
          <p:spPr bwMode="auto">
            <a:xfrm>
              <a:off x="-15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17"/>
            <p:cNvSpPr>
              <a:spLocks noChangeAspect="1" noChangeArrowheads="1"/>
            </p:cNvSpPr>
            <p:nvPr/>
          </p:nvSpPr>
          <p:spPr bwMode="auto">
            <a:xfrm>
              <a:off x="1593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18"/>
            <p:cNvSpPr>
              <a:spLocks noChangeAspect="1" noChangeArrowheads="1"/>
            </p:cNvSpPr>
            <p:nvPr/>
          </p:nvSpPr>
          <p:spPr bwMode="auto">
            <a:xfrm>
              <a:off x="1364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19"/>
            <p:cNvSpPr>
              <a:spLocks noChangeAspect="1" noChangeArrowheads="1"/>
            </p:cNvSpPr>
            <p:nvPr/>
          </p:nvSpPr>
          <p:spPr bwMode="auto">
            <a:xfrm>
              <a:off x="1134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0"/>
            <p:cNvSpPr>
              <a:spLocks noChangeAspect="1" noChangeArrowheads="1"/>
            </p:cNvSpPr>
            <p:nvPr/>
          </p:nvSpPr>
          <p:spPr bwMode="auto">
            <a:xfrm>
              <a:off x="904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1"/>
            <p:cNvSpPr>
              <a:spLocks noChangeAspect="1" noChangeArrowheads="1"/>
            </p:cNvSpPr>
            <p:nvPr/>
          </p:nvSpPr>
          <p:spPr bwMode="auto">
            <a:xfrm>
              <a:off x="675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"/>
            <p:cNvSpPr>
              <a:spLocks noChangeAspect="1" noChangeArrowheads="1"/>
            </p:cNvSpPr>
            <p:nvPr/>
          </p:nvSpPr>
          <p:spPr bwMode="auto">
            <a:xfrm>
              <a:off x="445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3"/>
            <p:cNvSpPr>
              <a:spLocks noChangeAspect="1" noChangeArrowheads="1"/>
            </p:cNvSpPr>
            <p:nvPr/>
          </p:nvSpPr>
          <p:spPr bwMode="auto">
            <a:xfrm>
              <a:off x="215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Group 4"/>
          <p:cNvGrpSpPr>
            <a:grpSpLocks noChangeAspect="1"/>
          </p:cNvGrpSpPr>
          <p:nvPr/>
        </p:nvGrpSpPr>
        <p:grpSpPr bwMode="auto">
          <a:xfrm>
            <a:off x="9160477" y="3032461"/>
            <a:ext cx="2044700" cy="255588"/>
            <a:chOff x="2192" y="2256"/>
            <a:chExt cx="1840" cy="230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26" name="Picture 2" descr="SS_10pxSwathRed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096" y="2923813"/>
            <a:ext cx="2044173" cy="45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1" name="Group 24"/>
          <p:cNvGrpSpPr>
            <a:grpSpLocks/>
          </p:cNvGrpSpPr>
          <p:nvPr/>
        </p:nvGrpSpPr>
        <p:grpSpPr bwMode="auto">
          <a:xfrm>
            <a:off x="1010188" y="3017087"/>
            <a:ext cx="2044081" cy="259055"/>
            <a:chOff x="3900" y="1739"/>
            <a:chExt cx="1840" cy="230"/>
          </a:xfrm>
        </p:grpSpPr>
        <p:sp>
          <p:nvSpPr>
            <p:cNvPr id="152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26"/>
            <p:cNvSpPr>
              <a:spLocks noChangeAspect="1" noChangeArrowheads="1"/>
            </p:cNvSpPr>
            <p:nvPr/>
          </p:nvSpPr>
          <p:spPr bwMode="auto">
            <a:xfrm>
              <a:off x="436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Rectangle 28"/>
            <p:cNvSpPr>
              <a:spLocks noChangeAspect="1" noChangeArrowheads="1"/>
            </p:cNvSpPr>
            <p:nvPr/>
          </p:nvSpPr>
          <p:spPr bwMode="auto">
            <a:xfrm>
              <a:off x="482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Rectangle 29"/>
            <p:cNvSpPr>
              <a:spLocks noChangeAspect="1" noChangeArrowheads="1"/>
            </p:cNvSpPr>
            <p:nvPr/>
          </p:nvSpPr>
          <p:spPr bwMode="auto">
            <a:xfrm>
              <a:off x="505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Rectangle 30"/>
            <p:cNvSpPr>
              <a:spLocks noChangeAspect="1" noChangeArrowheads="1"/>
            </p:cNvSpPr>
            <p:nvPr/>
          </p:nvSpPr>
          <p:spPr bwMode="auto">
            <a:xfrm>
              <a:off x="528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Rectangle 31"/>
            <p:cNvSpPr>
              <a:spLocks noChangeAspect="1" noChangeArrowheads="1"/>
            </p:cNvSpPr>
            <p:nvPr/>
          </p:nvSpPr>
          <p:spPr bwMode="auto">
            <a:xfrm>
              <a:off x="551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Rectangle 32"/>
            <p:cNvSpPr>
              <a:spLocks noChangeAspect="1" noChangeArrowheads="1"/>
            </p:cNvSpPr>
            <p:nvPr/>
          </p:nvSpPr>
          <p:spPr bwMode="auto">
            <a:xfrm>
              <a:off x="390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Imaging technology: Comparison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936045" y="12050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b="1" dirty="0">
              <a:solidFill>
                <a:prstClr val="black"/>
              </a:solidFill>
            </a:endParaRPr>
          </a:p>
        </p:txBody>
      </p: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6481772" y="3020269"/>
            <a:ext cx="2068655" cy="255588"/>
            <a:chOff x="2192" y="2256"/>
            <a:chExt cx="1840" cy="230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Line 76"/>
          <p:cNvSpPr>
            <a:spLocks noChangeShapeType="1"/>
          </p:cNvSpPr>
          <p:nvPr/>
        </p:nvSpPr>
        <p:spPr bwMode="auto">
          <a:xfrm flipH="1" flipV="1">
            <a:off x="988754" y="3329088"/>
            <a:ext cx="2365087" cy="1036132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Line 77"/>
          <p:cNvSpPr>
            <a:spLocks noChangeShapeType="1"/>
          </p:cNvSpPr>
          <p:nvPr/>
        </p:nvSpPr>
        <p:spPr bwMode="auto">
          <a:xfrm flipV="1">
            <a:off x="3336901" y="3285839"/>
            <a:ext cx="2384073" cy="1094069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25" name="Picture 82" descr="PierceGir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071" y="4371744"/>
            <a:ext cx="2376441" cy="186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Group 100"/>
          <p:cNvGrpSpPr>
            <a:grpSpLocks noChangeAspect="1"/>
          </p:cNvGrpSpPr>
          <p:nvPr/>
        </p:nvGrpSpPr>
        <p:grpSpPr bwMode="auto">
          <a:xfrm>
            <a:off x="1010188" y="3017379"/>
            <a:ext cx="2044700" cy="255588"/>
            <a:chOff x="2192" y="2256"/>
            <a:chExt cx="1840" cy="230"/>
          </a:xfrm>
        </p:grpSpPr>
        <p:sp>
          <p:nvSpPr>
            <p:cNvPr id="131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7" name="Line 72"/>
          <p:cNvSpPr>
            <a:spLocks noChangeShapeType="1"/>
          </p:cNvSpPr>
          <p:nvPr/>
        </p:nvSpPr>
        <p:spPr bwMode="auto">
          <a:xfrm flipH="1" flipV="1">
            <a:off x="9190322" y="3306025"/>
            <a:ext cx="960752" cy="10738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8" name="Line 73"/>
          <p:cNvSpPr>
            <a:spLocks noChangeShapeType="1"/>
          </p:cNvSpPr>
          <p:nvPr/>
        </p:nvSpPr>
        <p:spPr bwMode="auto">
          <a:xfrm flipV="1">
            <a:off x="10125894" y="3274725"/>
            <a:ext cx="1097945" cy="11051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99" name="Picture 80" descr="PierceGirl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9200" y="4373300"/>
            <a:ext cx="2376000" cy="18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3686494" y="3018815"/>
            <a:ext cx="2044700" cy="255588"/>
            <a:chOff x="2192" y="2256"/>
            <a:chExt cx="1840" cy="230"/>
          </a:xfrm>
        </p:grpSpPr>
        <p:sp>
          <p:nvSpPr>
            <p:cNvPr id="5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75" name="Text Box 56"/>
          <p:cNvSpPr txBox="1">
            <a:spLocks noChangeArrowheads="1"/>
          </p:cNvSpPr>
          <p:nvPr/>
        </p:nvSpPr>
        <p:spPr bwMode="auto">
          <a:xfrm>
            <a:off x="4659924" y="4366998"/>
            <a:ext cx="1229552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x-none" sz="1400" b="1" dirty="0">
                <a:solidFill>
                  <a:srgbClr val="C00000"/>
                </a:solidFill>
              </a:rPr>
              <a:t>When exposure is BALANCED … uniformity is good</a:t>
            </a:r>
          </a:p>
        </p:txBody>
      </p:sp>
      <p:pic>
        <p:nvPicPr>
          <p:cNvPr id="276" name="Picture 84" descr="PierceGirl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770" y="4371827"/>
            <a:ext cx="2376000" cy="18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7" name="Line 72"/>
          <p:cNvSpPr>
            <a:spLocks noChangeShapeType="1"/>
          </p:cNvSpPr>
          <p:nvPr/>
        </p:nvSpPr>
        <p:spPr bwMode="auto">
          <a:xfrm flipH="1" flipV="1">
            <a:off x="6503608" y="3292772"/>
            <a:ext cx="960752" cy="10738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8" name="Line 73"/>
          <p:cNvSpPr>
            <a:spLocks noChangeShapeType="1"/>
          </p:cNvSpPr>
          <p:nvPr/>
        </p:nvSpPr>
        <p:spPr bwMode="auto">
          <a:xfrm flipV="1">
            <a:off x="7439180" y="3261472"/>
            <a:ext cx="1097945" cy="11051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9" name="Line 76"/>
          <p:cNvSpPr>
            <a:spLocks noChangeShapeType="1"/>
          </p:cNvSpPr>
          <p:nvPr/>
        </p:nvSpPr>
        <p:spPr bwMode="auto">
          <a:xfrm flipH="1" flipV="1">
            <a:off x="3048055" y="3275857"/>
            <a:ext cx="305786" cy="1073478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80" name="Line 76"/>
          <p:cNvSpPr>
            <a:spLocks noChangeShapeType="1"/>
          </p:cNvSpPr>
          <p:nvPr/>
        </p:nvSpPr>
        <p:spPr bwMode="auto">
          <a:xfrm flipV="1">
            <a:off x="3369339" y="3306025"/>
            <a:ext cx="313676" cy="1060631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841828" y="1175657"/>
            <a:ext cx="5210629" cy="682172"/>
            <a:chOff x="841828" y="1175657"/>
            <a:chExt cx="5210629" cy="682172"/>
          </a:xfrm>
        </p:grpSpPr>
        <p:sp>
          <p:nvSpPr>
            <p:cNvPr id="104" name="Rectangle 103"/>
            <p:cNvSpPr/>
            <p:nvPr/>
          </p:nvSpPr>
          <p:spPr>
            <a:xfrm>
              <a:off x="841828" y="1175657"/>
              <a:ext cx="5210629" cy="6821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104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5"/>
            <a:stretch/>
          </p:blipFill>
          <p:spPr>
            <a:xfrm>
              <a:off x="2148115" y="1262743"/>
              <a:ext cx="2946400" cy="588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694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850460" y="1854303"/>
            <a:ext cx="5188420" cy="4412385"/>
            <a:chOff x="610850" y="1851351"/>
            <a:chExt cx="5188420" cy="4412385"/>
          </a:xfrm>
        </p:grpSpPr>
        <p:sp>
          <p:nvSpPr>
            <p:cNvPr id="6" name="Rectangle 5"/>
            <p:cNvSpPr/>
            <p:nvPr/>
          </p:nvSpPr>
          <p:spPr>
            <a:xfrm>
              <a:off x="610850" y="1851351"/>
              <a:ext cx="5188420" cy="44123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50966" y="1910732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TH5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22123" y="1910732"/>
              <a:ext cx="16209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SQUARESPOT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</p:grpSp>
      <p:sp>
        <p:nvSpPr>
          <p:cNvPr id="141" name="Text Box 56"/>
          <p:cNvSpPr txBox="1">
            <a:spLocks noChangeArrowheads="1"/>
          </p:cNvSpPr>
          <p:nvPr/>
        </p:nvSpPr>
        <p:spPr bwMode="auto">
          <a:xfrm>
            <a:off x="4407455" y="4351592"/>
            <a:ext cx="1482021" cy="18158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r"/>
            <a:r>
              <a:rPr lang="en-US" altLang="x-none" sz="1400" b="1" dirty="0">
                <a:solidFill>
                  <a:srgbClr val="C00000"/>
                </a:solidFill>
              </a:rPr>
              <a:t>When exposure is OUT of BALANCE</a:t>
            </a:r>
          </a:p>
          <a:p>
            <a:pPr algn="r"/>
            <a:r>
              <a:rPr lang="en-US" altLang="x-none" sz="1400" b="1" dirty="0">
                <a:solidFill>
                  <a:srgbClr val="C00000"/>
                </a:solidFill>
              </a:rPr>
              <a:t>… SQUAREspot or TH5 </a:t>
            </a:r>
          </a:p>
          <a:p>
            <a:pPr algn="r"/>
            <a:r>
              <a:rPr lang="en-US" altLang="x-none" sz="1400" b="1" dirty="0">
                <a:solidFill>
                  <a:srgbClr val="C00000"/>
                </a:solidFill>
              </a:rPr>
              <a:t>are best</a:t>
            </a:r>
          </a:p>
        </p:txBody>
      </p:sp>
      <p:pic>
        <p:nvPicPr>
          <p:cNvPr id="146" name="Picture 147" descr="Pierced_SS_Bandi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600" y="4371744"/>
            <a:ext cx="2376000" cy="18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3" descr="GLV_10pxFlatRed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1773" y="2530384"/>
            <a:ext cx="2068654" cy="115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6182820" y="1205020"/>
            <a:ext cx="5203918" cy="5073860"/>
            <a:chOff x="6477282" y="1205020"/>
            <a:chExt cx="5203918" cy="5073860"/>
          </a:xfrm>
        </p:grpSpPr>
        <p:sp>
          <p:nvSpPr>
            <p:cNvPr id="18" name="TextBox 17"/>
            <p:cNvSpPr txBox="1"/>
            <p:nvPr/>
          </p:nvSpPr>
          <p:spPr>
            <a:xfrm>
              <a:off x="6477282" y="1205020"/>
              <a:ext cx="5203918" cy="646331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Competitive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Imaging Technology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70579" y="190558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GAUSSIAN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02435" y="1895568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GLV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80588" y="1851351"/>
              <a:ext cx="5188420" cy="44275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6" name="Group 24"/>
          <p:cNvGrpSpPr>
            <a:grpSpLocks/>
          </p:cNvGrpSpPr>
          <p:nvPr/>
        </p:nvGrpSpPr>
        <p:grpSpPr bwMode="auto">
          <a:xfrm>
            <a:off x="6481771" y="3008765"/>
            <a:ext cx="2068656" cy="283981"/>
            <a:chOff x="3900" y="1731"/>
            <a:chExt cx="1835" cy="242"/>
          </a:xfrm>
        </p:grpSpPr>
        <p:sp>
          <p:nvSpPr>
            <p:cNvPr id="267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+3%</a:t>
              </a:r>
            </a:p>
          </p:txBody>
        </p:sp>
        <p:sp>
          <p:nvSpPr>
            <p:cNvPr id="268" name="Rectangle 26"/>
            <p:cNvSpPr>
              <a:spLocks noChangeAspect="1" noChangeArrowheads="1"/>
            </p:cNvSpPr>
            <p:nvPr/>
          </p:nvSpPr>
          <p:spPr bwMode="auto">
            <a:xfrm>
              <a:off x="4360" y="1735"/>
              <a:ext cx="238" cy="2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+8%</a:t>
              </a:r>
            </a:p>
          </p:txBody>
        </p:sp>
        <p:sp>
          <p:nvSpPr>
            <p:cNvPr id="269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+4%</a:t>
              </a:r>
            </a:p>
          </p:txBody>
        </p:sp>
        <p:sp>
          <p:nvSpPr>
            <p:cNvPr id="270" name="Rectangle 28"/>
            <p:cNvSpPr>
              <a:spLocks noChangeAspect="1" noChangeArrowheads="1"/>
            </p:cNvSpPr>
            <p:nvPr/>
          </p:nvSpPr>
          <p:spPr bwMode="auto">
            <a:xfrm>
              <a:off x="4812" y="1731"/>
              <a:ext cx="242" cy="24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+10%</a:t>
              </a:r>
            </a:p>
          </p:txBody>
        </p:sp>
        <p:sp>
          <p:nvSpPr>
            <p:cNvPr id="271" name="Rectangle 29"/>
            <p:cNvSpPr>
              <a:spLocks noChangeAspect="1" noChangeArrowheads="1"/>
            </p:cNvSpPr>
            <p:nvPr/>
          </p:nvSpPr>
          <p:spPr bwMode="auto">
            <a:xfrm>
              <a:off x="5041" y="1764"/>
              <a:ext cx="245" cy="18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-10%</a:t>
              </a:r>
            </a:p>
          </p:txBody>
        </p:sp>
        <p:sp>
          <p:nvSpPr>
            <p:cNvPr id="272" name="Rectangle 30"/>
            <p:cNvSpPr>
              <a:spLocks noChangeAspect="1" noChangeArrowheads="1"/>
            </p:cNvSpPr>
            <p:nvPr/>
          </p:nvSpPr>
          <p:spPr bwMode="auto">
            <a:xfrm>
              <a:off x="5280" y="1757"/>
              <a:ext cx="238" cy="1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-5%</a:t>
              </a:r>
            </a:p>
          </p:txBody>
        </p:sp>
        <p:sp>
          <p:nvSpPr>
            <p:cNvPr id="273" name="Rectangle 31"/>
            <p:cNvSpPr>
              <a:spLocks noChangeAspect="1" noChangeArrowheads="1"/>
            </p:cNvSpPr>
            <p:nvPr/>
          </p:nvSpPr>
          <p:spPr bwMode="auto">
            <a:xfrm>
              <a:off x="5510" y="1746"/>
              <a:ext cx="225" cy="2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  <p:sp>
          <p:nvSpPr>
            <p:cNvPr id="274" name="Rectangle 32"/>
            <p:cNvSpPr>
              <a:spLocks noChangeAspect="1" noChangeArrowheads="1"/>
            </p:cNvSpPr>
            <p:nvPr/>
          </p:nvSpPr>
          <p:spPr bwMode="auto">
            <a:xfrm>
              <a:off x="3900" y="1740"/>
              <a:ext cx="230" cy="2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</p:grpSp>
      <p:pic>
        <p:nvPicPr>
          <p:cNvPr id="265" name="Picture 2" descr="SS_10pxSwathRed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3949" y="2901152"/>
            <a:ext cx="2052000" cy="50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6" name="Group 24"/>
          <p:cNvGrpSpPr>
            <a:grpSpLocks/>
          </p:cNvGrpSpPr>
          <p:nvPr/>
        </p:nvGrpSpPr>
        <p:grpSpPr bwMode="auto">
          <a:xfrm>
            <a:off x="3688190" y="3011609"/>
            <a:ext cx="2043005" cy="279591"/>
            <a:chOff x="3900" y="1730"/>
            <a:chExt cx="1840" cy="255"/>
          </a:xfrm>
        </p:grpSpPr>
        <p:sp>
          <p:nvSpPr>
            <p:cNvPr id="257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+3%</a:t>
              </a:r>
            </a:p>
          </p:txBody>
        </p:sp>
        <p:sp>
          <p:nvSpPr>
            <p:cNvPr id="258" name="Rectangle 26"/>
            <p:cNvSpPr>
              <a:spLocks noChangeAspect="1" noChangeArrowheads="1"/>
            </p:cNvSpPr>
            <p:nvPr/>
          </p:nvSpPr>
          <p:spPr bwMode="auto">
            <a:xfrm>
              <a:off x="436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+8%</a:t>
              </a:r>
            </a:p>
          </p:txBody>
        </p:sp>
        <p:sp>
          <p:nvSpPr>
            <p:cNvPr id="259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+4%</a:t>
              </a:r>
            </a:p>
          </p:txBody>
        </p:sp>
        <p:sp>
          <p:nvSpPr>
            <p:cNvPr id="260" name="Rectangle 28"/>
            <p:cNvSpPr>
              <a:spLocks noChangeAspect="1" noChangeArrowheads="1"/>
            </p:cNvSpPr>
            <p:nvPr/>
          </p:nvSpPr>
          <p:spPr bwMode="auto">
            <a:xfrm>
              <a:off x="4820" y="1730"/>
              <a:ext cx="232" cy="2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+10%</a:t>
              </a:r>
            </a:p>
          </p:txBody>
        </p:sp>
        <p:sp>
          <p:nvSpPr>
            <p:cNvPr id="261" name="Rectangle 29"/>
            <p:cNvSpPr>
              <a:spLocks noChangeAspect="1" noChangeArrowheads="1"/>
            </p:cNvSpPr>
            <p:nvPr/>
          </p:nvSpPr>
          <p:spPr bwMode="auto">
            <a:xfrm>
              <a:off x="505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-10%</a:t>
              </a:r>
            </a:p>
          </p:txBody>
        </p:sp>
        <p:sp>
          <p:nvSpPr>
            <p:cNvPr id="262" name="Rectangle 30"/>
            <p:cNvSpPr>
              <a:spLocks noChangeAspect="1" noChangeArrowheads="1"/>
            </p:cNvSpPr>
            <p:nvPr/>
          </p:nvSpPr>
          <p:spPr bwMode="auto">
            <a:xfrm>
              <a:off x="528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-5%</a:t>
              </a:r>
            </a:p>
          </p:txBody>
        </p:sp>
        <p:sp>
          <p:nvSpPr>
            <p:cNvPr id="263" name="Rectangle 31"/>
            <p:cNvSpPr>
              <a:spLocks noChangeAspect="1" noChangeArrowheads="1"/>
            </p:cNvSpPr>
            <p:nvPr/>
          </p:nvSpPr>
          <p:spPr bwMode="auto">
            <a:xfrm>
              <a:off x="551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  <p:sp>
          <p:nvSpPr>
            <p:cNvPr id="264" name="Rectangle 32"/>
            <p:cNvSpPr>
              <a:spLocks noChangeAspect="1" noChangeArrowheads="1"/>
            </p:cNvSpPr>
            <p:nvPr/>
          </p:nvSpPr>
          <p:spPr bwMode="auto">
            <a:xfrm>
              <a:off x="390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</p:grpSp>
      <p:pic>
        <p:nvPicPr>
          <p:cNvPr id="178" name="Picture 4" descr="Gauss_10pxFlatRed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8243" y="2460522"/>
            <a:ext cx="2085596" cy="128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0" name="Group 15"/>
          <p:cNvGrpSpPr>
            <a:grpSpLocks/>
          </p:cNvGrpSpPr>
          <p:nvPr/>
        </p:nvGrpSpPr>
        <p:grpSpPr bwMode="auto">
          <a:xfrm>
            <a:off x="9125277" y="2982483"/>
            <a:ext cx="2120172" cy="385765"/>
            <a:chOff x="-27" y="2757"/>
            <a:chExt cx="1962" cy="362"/>
          </a:xfrm>
        </p:grpSpPr>
        <p:sp>
          <p:nvSpPr>
            <p:cNvPr id="201" name="Oval 16"/>
            <p:cNvSpPr>
              <a:spLocks noChangeAspect="1" noChangeArrowheads="1"/>
            </p:cNvSpPr>
            <p:nvPr/>
          </p:nvSpPr>
          <p:spPr bwMode="auto">
            <a:xfrm>
              <a:off x="-27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  <p:sp>
          <p:nvSpPr>
            <p:cNvPr id="202" name="Oval 17"/>
            <p:cNvSpPr>
              <a:spLocks noChangeAspect="1" noChangeArrowheads="1"/>
            </p:cNvSpPr>
            <p:nvPr/>
          </p:nvSpPr>
          <p:spPr bwMode="auto">
            <a:xfrm>
              <a:off x="1613" y="2772"/>
              <a:ext cx="322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  <p:sp>
          <p:nvSpPr>
            <p:cNvPr id="203" name="Oval 18"/>
            <p:cNvSpPr>
              <a:spLocks noChangeAspect="1" noChangeArrowheads="1"/>
            </p:cNvSpPr>
            <p:nvPr/>
          </p:nvSpPr>
          <p:spPr bwMode="auto">
            <a:xfrm>
              <a:off x="1395" y="2782"/>
              <a:ext cx="295" cy="29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-5%</a:t>
              </a:r>
            </a:p>
          </p:txBody>
        </p:sp>
        <p:sp>
          <p:nvSpPr>
            <p:cNvPr id="204" name="Oval 19"/>
            <p:cNvSpPr>
              <a:spLocks noChangeAspect="1" noChangeArrowheads="1"/>
            </p:cNvSpPr>
            <p:nvPr/>
          </p:nvSpPr>
          <p:spPr bwMode="auto">
            <a:xfrm>
              <a:off x="1164" y="2792"/>
              <a:ext cx="290" cy="27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-10%</a:t>
              </a:r>
            </a:p>
          </p:txBody>
        </p:sp>
        <p:sp>
          <p:nvSpPr>
            <p:cNvPr id="205" name="Oval 20"/>
            <p:cNvSpPr>
              <a:spLocks noChangeAspect="1" noChangeArrowheads="1"/>
            </p:cNvSpPr>
            <p:nvPr/>
          </p:nvSpPr>
          <p:spPr bwMode="auto">
            <a:xfrm>
              <a:off x="919" y="2757"/>
              <a:ext cx="314" cy="36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+10%</a:t>
              </a:r>
            </a:p>
          </p:txBody>
        </p:sp>
        <p:sp>
          <p:nvSpPr>
            <p:cNvPr id="206" name="Oval 21"/>
            <p:cNvSpPr>
              <a:spLocks noChangeAspect="1" noChangeArrowheads="1"/>
            </p:cNvSpPr>
            <p:nvPr/>
          </p:nvSpPr>
          <p:spPr bwMode="auto">
            <a:xfrm>
              <a:off x="715" y="2772"/>
              <a:ext cx="275" cy="32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+4%</a:t>
              </a:r>
            </a:p>
          </p:txBody>
        </p:sp>
        <p:sp>
          <p:nvSpPr>
            <p:cNvPr id="208" name="Oval 23"/>
            <p:cNvSpPr>
              <a:spLocks noChangeAspect="1" noChangeArrowheads="1"/>
            </p:cNvSpPr>
            <p:nvPr/>
          </p:nvSpPr>
          <p:spPr bwMode="auto">
            <a:xfrm>
              <a:off x="215" y="2766"/>
              <a:ext cx="332" cy="33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+3%</a:t>
              </a:r>
            </a:p>
          </p:txBody>
        </p:sp>
        <p:sp>
          <p:nvSpPr>
            <p:cNvPr id="207" name="Oval 22"/>
            <p:cNvSpPr>
              <a:spLocks noChangeAspect="1" noChangeArrowheads="1"/>
            </p:cNvSpPr>
            <p:nvPr/>
          </p:nvSpPr>
          <p:spPr bwMode="auto">
            <a:xfrm>
              <a:off x="463" y="2762"/>
              <a:ext cx="317" cy="3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+8%</a:t>
              </a:r>
            </a:p>
          </p:txBody>
        </p:sp>
      </p:grpSp>
      <p:grpSp>
        <p:nvGrpSpPr>
          <p:cNvPr id="24" name="Group 4"/>
          <p:cNvGrpSpPr>
            <a:grpSpLocks noChangeAspect="1"/>
          </p:cNvGrpSpPr>
          <p:nvPr/>
        </p:nvGrpSpPr>
        <p:grpSpPr bwMode="auto">
          <a:xfrm>
            <a:off x="9160477" y="3032461"/>
            <a:ext cx="2044700" cy="255588"/>
            <a:chOff x="2192" y="2256"/>
            <a:chExt cx="1840" cy="230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26" name="Picture 2" descr="SS_10pxSwathRed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097" y="2923813"/>
            <a:ext cx="2050994" cy="45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1" name="Group 24"/>
          <p:cNvGrpSpPr>
            <a:grpSpLocks/>
          </p:cNvGrpSpPr>
          <p:nvPr/>
        </p:nvGrpSpPr>
        <p:grpSpPr bwMode="auto">
          <a:xfrm>
            <a:off x="1010188" y="3012484"/>
            <a:ext cx="2044081" cy="273366"/>
            <a:chOff x="3900" y="1732"/>
            <a:chExt cx="1840" cy="246"/>
          </a:xfrm>
        </p:grpSpPr>
        <p:sp>
          <p:nvSpPr>
            <p:cNvPr id="152" name="Rectangle 25"/>
            <p:cNvSpPr>
              <a:spLocks noChangeAspect="1" noChangeArrowheads="1"/>
            </p:cNvSpPr>
            <p:nvPr/>
          </p:nvSpPr>
          <p:spPr bwMode="auto">
            <a:xfrm>
              <a:off x="413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+3%</a:t>
              </a:r>
            </a:p>
          </p:txBody>
        </p:sp>
        <p:sp>
          <p:nvSpPr>
            <p:cNvPr id="153" name="Rectangle 26"/>
            <p:cNvSpPr>
              <a:spLocks noChangeAspect="1" noChangeArrowheads="1"/>
            </p:cNvSpPr>
            <p:nvPr/>
          </p:nvSpPr>
          <p:spPr bwMode="auto">
            <a:xfrm>
              <a:off x="436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+8%</a:t>
              </a:r>
            </a:p>
          </p:txBody>
        </p:sp>
        <p:sp>
          <p:nvSpPr>
            <p:cNvPr id="154" name="Rectangle 27"/>
            <p:cNvSpPr>
              <a:spLocks noChangeAspect="1" noChangeArrowheads="1"/>
            </p:cNvSpPr>
            <p:nvPr/>
          </p:nvSpPr>
          <p:spPr bwMode="auto">
            <a:xfrm>
              <a:off x="459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+4%</a:t>
              </a:r>
            </a:p>
          </p:txBody>
        </p:sp>
        <p:sp>
          <p:nvSpPr>
            <p:cNvPr id="155" name="Rectangle 28"/>
            <p:cNvSpPr>
              <a:spLocks noChangeAspect="1" noChangeArrowheads="1"/>
            </p:cNvSpPr>
            <p:nvPr/>
          </p:nvSpPr>
          <p:spPr bwMode="auto">
            <a:xfrm>
              <a:off x="4820" y="1732"/>
              <a:ext cx="230" cy="2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+10%</a:t>
              </a:r>
            </a:p>
          </p:txBody>
        </p:sp>
        <p:sp>
          <p:nvSpPr>
            <p:cNvPr id="156" name="Rectangle 29"/>
            <p:cNvSpPr>
              <a:spLocks noChangeAspect="1" noChangeArrowheads="1"/>
            </p:cNvSpPr>
            <p:nvPr/>
          </p:nvSpPr>
          <p:spPr bwMode="auto">
            <a:xfrm>
              <a:off x="505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-10%</a:t>
              </a:r>
            </a:p>
          </p:txBody>
        </p:sp>
        <p:sp>
          <p:nvSpPr>
            <p:cNvPr id="157" name="Rectangle 30"/>
            <p:cNvSpPr>
              <a:spLocks noChangeAspect="1" noChangeArrowheads="1"/>
            </p:cNvSpPr>
            <p:nvPr/>
          </p:nvSpPr>
          <p:spPr bwMode="auto">
            <a:xfrm>
              <a:off x="528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-5%</a:t>
              </a:r>
            </a:p>
          </p:txBody>
        </p:sp>
        <p:sp>
          <p:nvSpPr>
            <p:cNvPr id="158" name="Rectangle 31"/>
            <p:cNvSpPr>
              <a:spLocks noChangeAspect="1" noChangeArrowheads="1"/>
            </p:cNvSpPr>
            <p:nvPr/>
          </p:nvSpPr>
          <p:spPr bwMode="auto">
            <a:xfrm>
              <a:off x="551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  <p:sp>
          <p:nvSpPr>
            <p:cNvPr id="159" name="Rectangle 32"/>
            <p:cNvSpPr>
              <a:spLocks noChangeAspect="1" noChangeArrowheads="1"/>
            </p:cNvSpPr>
            <p:nvPr/>
          </p:nvSpPr>
          <p:spPr bwMode="auto">
            <a:xfrm>
              <a:off x="3900" y="1739"/>
              <a:ext cx="230" cy="2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600" dirty="0">
                  <a:solidFill>
                    <a:prstClr val="white">
                      <a:lumMod val="65000"/>
                    </a:prstClr>
                  </a:solidFill>
                </a:rPr>
                <a:t>0%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Imaging technology: Comparison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936045" y="12050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b="1" dirty="0">
              <a:solidFill>
                <a:prstClr val="black"/>
              </a:solidFill>
            </a:endParaRPr>
          </a:p>
        </p:txBody>
      </p: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6481772" y="3020269"/>
            <a:ext cx="2068655" cy="255588"/>
            <a:chOff x="2192" y="2256"/>
            <a:chExt cx="1840" cy="230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Line 76"/>
          <p:cNvSpPr>
            <a:spLocks noChangeShapeType="1"/>
          </p:cNvSpPr>
          <p:nvPr/>
        </p:nvSpPr>
        <p:spPr bwMode="auto">
          <a:xfrm flipH="1" flipV="1">
            <a:off x="988754" y="3329088"/>
            <a:ext cx="2365087" cy="1036132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Line 77"/>
          <p:cNvSpPr>
            <a:spLocks noChangeShapeType="1"/>
          </p:cNvSpPr>
          <p:nvPr/>
        </p:nvSpPr>
        <p:spPr bwMode="auto">
          <a:xfrm flipV="1">
            <a:off x="3336901" y="3285839"/>
            <a:ext cx="2384073" cy="1094069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30" name="Group 100"/>
          <p:cNvGrpSpPr>
            <a:grpSpLocks noChangeAspect="1"/>
          </p:cNvGrpSpPr>
          <p:nvPr/>
        </p:nvGrpSpPr>
        <p:grpSpPr bwMode="auto">
          <a:xfrm>
            <a:off x="1010188" y="3017379"/>
            <a:ext cx="2044700" cy="255588"/>
            <a:chOff x="2192" y="2256"/>
            <a:chExt cx="1840" cy="230"/>
          </a:xfrm>
        </p:grpSpPr>
        <p:sp>
          <p:nvSpPr>
            <p:cNvPr id="131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Rectangle 9"/>
            <p:cNvSpPr>
              <a:spLocks noChangeArrowheads="1"/>
            </p:cNvSpPr>
            <p:nvPr/>
          </p:nvSpPr>
          <p:spPr bwMode="auto">
            <a:xfrm>
              <a:off x="311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7" name="Line 72"/>
          <p:cNvSpPr>
            <a:spLocks noChangeShapeType="1"/>
          </p:cNvSpPr>
          <p:nvPr/>
        </p:nvSpPr>
        <p:spPr bwMode="auto">
          <a:xfrm flipH="1" flipV="1">
            <a:off x="9190322" y="3306025"/>
            <a:ext cx="960752" cy="10738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8" name="Line 73"/>
          <p:cNvSpPr>
            <a:spLocks noChangeShapeType="1"/>
          </p:cNvSpPr>
          <p:nvPr/>
        </p:nvSpPr>
        <p:spPr bwMode="auto">
          <a:xfrm flipV="1">
            <a:off x="10125894" y="3274725"/>
            <a:ext cx="1097945" cy="11051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3686494" y="3018815"/>
            <a:ext cx="2044700" cy="260033"/>
            <a:chOff x="2192" y="2256"/>
            <a:chExt cx="1840" cy="234"/>
          </a:xfrm>
        </p:grpSpPr>
        <p:sp>
          <p:nvSpPr>
            <p:cNvPr id="55" name="Rectangle 5"/>
            <p:cNvSpPr>
              <a:spLocks noChangeArrowheads="1"/>
            </p:cNvSpPr>
            <p:nvPr/>
          </p:nvSpPr>
          <p:spPr bwMode="auto">
            <a:xfrm>
              <a:off x="219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242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7"/>
            <p:cNvSpPr>
              <a:spLocks noChangeArrowheads="1"/>
            </p:cNvSpPr>
            <p:nvPr/>
          </p:nvSpPr>
          <p:spPr bwMode="auto">
            <a:xfrm>
              <a:off x="265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8"/>
            <p:cNvSpPr>
              <a:spLocks noChangeArrowheads="1"/>
            </p:cNvSpPr>
            <p:nvPr/>
          </p:nvSpPr>
          <p:spPr bwMode="auto">
            <a:xfrm>
              <a:off x="288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9"/>
            <p:cNvSpPr>
              <a:spLocks noChangeArrowheads="1"/>
            </p:cNvSpPr>
            <p:nvPr/>
          </p:nvSpPr>
          <p:spPr bwMode="auto">
            <a:xfrm>
              <a:off x="3112" y="2260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0"/>
            <p:cNvSpPr>
              <a:spLocks noChangeArrowheads="1"/>
            </p:cNvSpPr>
            <p:nvPr/>
          </p:nvSpPr>
          <p:spPr bwMode="auto">
            <a:xfrm>
              <a:off x="334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1"/>
            <p:cNvSpPr>
              <a:spLocks noChangeArrowheads="1"/>
            </p:cNvSpPr>
            <p:nvPr/>
          </p:nvSpPr>
          <p:spPr bwMode="auto">
            <a:xfrm>
              <a:off x="357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12"/>
            <p:cNvSpPr>
              <a:spLocks noChangeArrowheads="1"/>
            </p:cNvSpPr>
            <p:nvPr/>
          </p:nvSpPr>
          <p:spPr bwMode="auto">
            <a:xfrm>
              <a:off x="3802" y="2256"/>
              <a:ext cx="230" cy="230"/>
            </a:xfrm>
            <a:prstGeom prst="rect">
              <a:avLst/>
            </a:prstGeom>
            <a:noFill/>
            <a:ln w="3175">
              <a:solidFill>
                <a:srgbClr val="0093D3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77" name="Line 72"/>
          <p:cNvSpPr>
            <a:spLocks noChangeShapeType="1"/>
          </p:cNvSpPr>
          <p:nvPr/>
        </p:nvSpPr>
        <p:spPr bwMode="auto">
          <a:xfrm flipH="1" flipV="1">
            <a:off x="6503608" y="3292772"/>
            <a:ext cx="960752" cy="10738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8" name="Line 73"/>
          <p:cNvSpPr>
            <a:spLocks noChangeShapeType="1"/>
          </p:cNvSpPr>
          <p:nvPr/>
        </p:nvSpPr>
        <p:spPr bwMode="auto">
          <a:xfrm flipV="1">
            <a:off x="7439180" y="3261472"/>
            <a:ext cx="1097945" cy="1105184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Line 76"/>
          <p:cNvSpPr>
            <a:spLocks noChangeShapeType="1"/>
          </p:cNvSpPr>
          <p:nvPr/>
        </p:nvSpPr>
        <p:spPr bwMode="auto">
          <a:xfrm flipH="1" flipV="1">
            <a:off x="3048055" y="3275857"/>
            <a:ext cx="305786" cy="1073478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76"/>
          <p:cNvSpPr>
            <a:spLocks noChangeShapeType="1"/>
          </p:cNvSpPr>
          <p:nvPr/>
        </p:nvSpPr>
        <p:spPr bwMode="auto">
          <a:xfrm flipV="1">
            <a:off x="3369339" y="3306025"/>
            <a:ext cx="313676" cy="1060631"/>
          </a:xfrm>
          <a:prstGeom prst="line">
            <a:avLst/>
          </a:prstGeom>
          <a:noFill/>
          <a:ln w="19050">
            <a:solidFill>
              <a:srgbClr val="C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43" name="Picture 146" descr="Pierced_Guass_Bandin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9070" y="4371034"/>
            <a:ext cx="2374255" cy="186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145" descr="Pierced_GLV_Bandin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6000" y="4371744"/>
            <a:ext cx="2376000" cy="18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" name="Group 102"/>
          <p:cNvGrpSpPr/>
          <p:nvPr/>
        </p:nvGrpSpPr>
        <p:grpSpPr>
          <a:xfrm>
            <a:off x="841828" y="1175657"/>
            <a:ext cx="5210629" cy="682172"/>
            <a:chOff x="841828" y="1175657"/>
            <a:chExt cx="5210629" cy="682172"/>
          </a:xfrm>
        </p:grpSpPr>
        <p:sp>
          <p:nvSpPr>
            <p:cNvPr id="104" name="Rectangle 103"/>
            <p:cNvSpPr/>
            <p:nvPr/>
          </p:nvSpPr>
          <p:spPr>
            <a:xfrm>
              <a:off x="841828" y="1175657"/>
              <a:ext cx="5210629" cy="6821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104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5"/>
            <a:stretch/>
          </p:blipFill>
          <p:spPr>
            <a:xfrm>
              <a:off x="2148115" y="1262743"/>
              <a:ext cx="2946400" cy="588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3621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Imaging technology: Comparison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936045" y="12050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b="1" dirty="0">
              <a:solidFill>
                <a:prstClr val="black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55512" y="1851351"/>
            <a:ext cx="5179528" cy="4464105"/>
            <a:chOff x="623042" y="1851351"/>
            <a:chExt cx="5179528" cy="4464105"/>
          </a:xfrm>
        </p:grpSpPr>
        <p:sp>
          <p:nvSpPr>
            <p:cNvPr id="6" name="Rectangle 5"/>
            <p:cNvSpPr/>
            <p:nvPr/>
          </p:nvSpPr>
          <p:spPr>
            <a:xfrm>
              <a:off x="623042" y="1851351"/>
              <a:ext cx="5179528" cy="44641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  <p:pic>
          <p:nvPicPr>
            <p:cNvPr id="9" name="Picture 10" descr="../../../../Downloads/TechComparisonGraphics_AI_PDF_JPG/JPG%20files/03_TH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4559" y="2559239"/>
              <a:ext cx="2164873" cy="3670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1" descr="../../../../Downloads/TechComparisonGraphics_AI_PDF_JPG/JPG%20files/04_Squarespo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448" y="2559239"/>
              <a:ext cx="2211936" cy="36708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563158" y="192292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TH5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34315" y="1922924"/>
              <a:ext cx="16209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SQUARESPOT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81344" y="1205020"/>
            <a:ext cx="5205394" cy="5110436"/>
            <a:chOff x="6475806" y="1205020"/>
            <a:chExt cx="5205394" cy="5110436"/>
          </a:xfrm>
        </p:grpSpPr>
        <p:sp>
          <p:nvSpPr>
            <p:cNvPr id="18" name="TextBox 17"/>
            <p:cNvSpPr txBox="1"/>
            <p:nvPr/>
          </p:nvSpPr>
          <p:spPr>
            <a:xfrm>
              <a:off x="6477282" y="1205020"/>
              <a:ext cx="5203918" cy="646331"/>
            </a:xfrm>
            <a:prstGeom prst="rect">
              <a:avLst/>
            </a:prstGeom>
            <a:solidFill>
              <a:schemeClr val="tx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Competitive</a:t>
              </a:r>
            </a:p>
            <a:p>
              <a:pPr algn="ctr"/>
              <a:r>
                <a:rPr lang="en-US" b="1" dirty="0">
                  <a:solidFill>
                    <a:prstClr val="white"/>
                  </a:solidFill>
                </a:rPr>
                <a:t>Imaging Technology</a:t>
              </a:r>
            </a:p>
          </p:txBody>
        </p:sp>
        <p:pic>
          <p:nvPicPr>
            <p:cNvPr id="7" name="Picture 16" descr="../../../../Downloads/TechComparisonGraphics_AI_PDF_JPG/JPG%20files/01_Gaussia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0261" y="2541900"/>
              <a:ext cx="2118085" cy="3712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3" descr="../../../../Downloads/TechComparisonGraphics_AI_PDF_JPG/JPG%20files/02_GLV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5705" y="2541899"/>
              <a:ext cx="2546460" cy="3712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570579" y="1905584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GAUSSIAN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02435" y="1895568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GLV </a:t>
              </a:r>
            </a:p>
            <a:p>
              <a:pPr algn="ctr"/>
              <a:r>
                <a:rPr lang="en-US" sz="1600" dirty="0">
                  <a:solidFill>
                    <a:prstClr val="black"/>
                  </a:solidFill>
                  <a:ea typeface="Futura Std Book" charset="0"/>
                  <a:cs typeface="Futura Std Book" charset="0"/>
                </a:rPr>
                <a:t>TECHNOLOGY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75806" y="1851351"/>
              <a:ext cx="5205394" cy="44641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4163" algn="ctr" defTabSz="457200"/>
              <a:endParaRPr lang="en-US" sz="14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41828" y="1175657"/>
            <a:ext cx="5210629" cy="682172"/>
            <a:chOff x="841828" y="1175657"/>
            <a:chExt cx="5210629" cy="682172"/>
          </a:xfrm>
        </p:grpSpPr>
        <p:sp>
          <p:nvSpPr>
            <p:cNvPr id="23" name="Rectangle 22"/>
            <p:cNvSpPr/>
            <p:nvPr/>
          </p:nvSpPr>
          <p:spPr>
            <a:xfrm>
              <a:off x="841828" y="1175657"/>
              <a:ext cx="5210629" cy="6821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5"/>
            <a:stretch/>
          </p:blipFill>
          <p:spPr>
            <a:xfrm>
              <a:off x="2148115" y="1262743"/>
              <a:ext cx="2946400" cy="5884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55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48640" y="2535936"/>
            <a:ext cx="6035040" cy="3663379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Technology focus: </a:t>
            </a:r>
          </a:p>
          <a:p>
            <a:r>
              <a:rPr lang="en-US" dirty="0"/>
              <a:t>At the core of Kodak’s thermal CTP solution is the fundamental principle </a:t>
            </a:r>
            <a:br>
              <a:rPr lang="en-US" dirty="0"/>
            </a:br>
            <a:r>
              <a:rPr lang="en-US" dirty="0"/>
              <a:t>that resolution drives stability</a:t>
            </a:r>
          </a:p>
          <a:p>
            <a:r>
              <a:rPr lang="en-US" dirty="0"/>
              <a:t>10,000 dpi laser exposes 2400 dpi pixels with greater accuracy, wider exposure latitude and outstanding consistency, power on plate: 23-25 watts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344" y="362458"/>
            <a:ext cx="5042820" cy="1962150"/>
          </a:xfrm>
          <a:prstGeom prst="rect">
            <a:avLst/>
          </a:prstGeom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6681216" y="1022382"/>
            <a:ext cx="5220497" cy="4342098"/>
          </a:xfrm>
          <a:prstGeom prst="roundRect">
            <a:avLst/>
          </a:prstGeom>
          <a:solidFill>
            <a:srgbClr val="FFC000"/>
          </a:solidFill>
        </p:spPr>
        <p:txBody>
          <a:bodyPr vert="horz" lIns="91432" tIns="45717" rIns="91432" bIns="45717" rtlCol="0">
            <a:noAutofit/>
          </a:bodyPr>
          <a:lstStyle>
            <a:lvl1pPr marL="228582" indent="-228582" algn="l" defTabSz="457163" rtl="0" eaLnBrk="1" latinLnBrk="0" hangingPunct="1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1pPr>
            <a:lvl2pPr marL="685746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2pPr>
            <a:lvl3pPr marL="1142908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3pPr>
            <a:lvl4pPr marL="1600072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4pPr>
            <a:lvl5pPr marL="2057236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5pPr>
            <a:lvl6pPr marL="2514399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62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26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90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en-US" sz="2000" b="1" dirty="0"/>
              <a:t>Unique advantages:</a:t>
            </a:r>
          </a:p>
          <a:p>
            <a:pPr marL="341313" lvl="1" indent="-285750">
              <a:buFont typeface="Arial" panose="020B0604020202020204" pitchFamily="34" charset="0"/>
              <a:buChar char="–"/>
              <a:tabLst>
                <a:tab pos="234950" algn="l"/>
              </a:tabLst>
            </a:pPr>
            <a:r>
              <a:rPr lang="en-US" sz="1800" dirty="0"/>
              <a:t>Highest resolution in the market today</a:t>
            </a:r>
          </a:p>
          <a:p>
            <a:pPr marL="341313" lvl="1" indent="-285750">
              <a:buFont typeface="Arial" panose="020B0604020202020204" pitchFamily="34" charset="0"/>
              <a:buChar char="–"/>
              <a:tabLst>
                <a:tab pos="234950" algn="l"/>
              </a:tabLst>
            </a:pPr>
            <a:r>
              <a:rPr lang="en-US" sz="1800" dirty="0"/>
              <a:t>Includes additional stability enhancements features:</a:t>
            </a:r>
          </a:p>
          <a:p>
            <a:pPr marL="109538" lvl="1" indent="0">
              <a:spcBef>
                <a:spcPts val="600"/>
              </a:spcBef>
              <a:buNone/>
            </a:pPr>
            <a:r>
              <a:rPr lang="en-US" sz="1800" b="1" i="1" dirty="0"/>
              <a:t>Dynamic Autofocus</a:t>
            </a:r>
            <a:br>
              <a:rPr lang="en-US" sz="1800" b="1" i="1" dirty="0"/>
            </a:br>
            <a:r>
              <a:rPr lang="en-US" sz="1800" dirty="0"/>
              <a:t>Lens dynamically adjusts focus as drum rotates.</a:t>
            </a:r>
          </a:p>
          <a:p>
            <a:pPr marL="109538" lvl="1" indent="0">
              <a:spcBef>
                <a:spcPts val="600"/>
              </a:spcBef>
              <a:buNone/>
            </a:pPr>
            <a:r>
              <a:rPr lang="en-US" sz="1800" b="1" i="1" dirty="0"/>
              <a:t>Automatic Temperature Compensation</a:t>
            </a:r>
            <a:br>
              <a:rPr lang="en-US" sz="1800" b="1" i="1" dirty="0"/>
            </a:br>
            <a:r>
              <a:rPr lang="en-US" sz="1800" dirty="0"/>
              <a:t>Automatic scaling for plate expansion</a:t>
            </a:r>
          </a:p>
          <a:p>
            <a:pPr marL="109538" lvl="1" indent="0">
              <a:spcBef>
                <a:spcPts val="600"/>
              </a:spcBef>
              <a:buNone/>
            </a:pPr>
            <a:r>
              <a:rPr lang="en-US" sz="1800" b="1" i="1" dirty="0"/>
              <a:t>Geometric Correction</a:t>
            </a:r>
            <a:br>
              <a:rPr lang="en-US" sz="1800" b="1" i="1" dirty="0"/>
            </a:br>
            <a:r>
              <a:rPr lang="en-US" sz="1800" dirty="0"/>
              <a:t>Factory scaling set up to same master to enable CTP-to-CTP accuracy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36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48640" y="2535936"/>
            <a:ext cx="6035040" cy="3663379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Technology focus: 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dirty="0"/>
              <a:t>Specifications focused on entry level needs, power on plate: 10 watts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dirty="0"/>
              <a:t>Simplified optics focused on removing complexity and high precision mechanics required high-end specifications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dirty="0"/>
              <a:t>Easy installation or swap, no calibration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6681216" y="1923802"/>
            <a:ext cx="5220497" cy="2446317"/>
          </a:xfrm>
          <a:prstGeom prst="roundRect">
            <a:avLst/>
          </a:prstGeom>
          <a:solidFill>
            <a:srgbClr val="FFC000"/>
          </a:solidFill>
        </p:spPr>
        <p:txBody>
          <a:bodyPr vert="horz" lIns="91432" tIns="45717" rIns="91432" bIns="45717" rtlCol="0">
            <a:noAutofit/>
          </a:bodyPr>
          <a:lstStyle>
            <a:lvl1pPr marL="228582" indent="-228582" algn="l" defTabSz="457163" rtl="0" eaLnBrk="1" latinLnBrk="0" hangingPunct="1">
              <a:spcBef>
                <a:spcPts val="12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1pPr>
            <a:lvl2pPr marL="685746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2pPr>
            <a:lvl3pPr marL="1142908" indent="-228582" algn="l" defTabSz="457163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3pPr>
            <a:lvl4pPr marL="1600072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Graphik Light"/>
              </a:defRPr>
            </a:lvl4pPr>
            <a:lvl5pPr marL="2057236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5pPr>
            <a:lvl6pPr marL="2514399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62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26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90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en-US" sz="2000" b="1" dirty="0"/>
              <a:t>Unique advantages: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sz="1800" dirty="0"/>
              <a:t>Cost of ownership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sz="1800" dirty="0"/>
              <a:t>Power savings up to 43% while imaging compared to its initial design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sz="1800" dirty="0"/>
              <a:t>Robustness, no moving parts</a:t>
            </a:r>
          </a:p>
          <a:p>
            <a:pPr marL="520700" lvl="1" indent="-285750">
              <a:buFont typeface="Arial" panose="020B0604020202020204" pitchFamily="34" charset="0"/>
              <a:buChar char="–"/>
            </a:pPr>
            <a:r>
              <a:rPr lang="en-US" sz="1800" dirty="0"/>
              <a:t>Simple service and maintenance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29C2DB-B7A6-4BDF-9383-EAEF94CAF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287" y="618329"/>
            <a:ext cx="6504459" cy="1204320"/>
          </a:xfrm>
        </p:spPr>
        <p:txBody>
          <a:bodyPr/>
          <a:lstStyle/>
          <a:p>
            <a:r>
              <a:rPr lang="en-US" sz="4400" dirty="0"/>
              <a:t>TH5 </a:t>
            </a:r>
            <a:br>
              <a:rPr lang="en-US" dirty="0"/>
            </a:br>
            <a:r>
              <a:rPr lang="en-US" dirty="0"/>
              <a:t>imaging technology</a:t>
            </a:r>
          </a:p>
        </p:txBody>
      </p:sp>
    </p:spTree>
    <p:extLst>
      <p:ext uri="{BB962C8B-B14F-4D97-AF65-F5344CB8AC3E}">
        <p14:creationId xmlns:p14="http://schemas.microsoft.com/office/powerpoint/2010/main" val="13252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imaging technology takeaways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/>
              <a:t>Laser resolution drives stability.</a:t>
            </a:r>
          </a:p>
          <a:p>
            <a:r>
              <a:rPr lang="en-US" sz="1800" dirty="0"/>
              <a:t>Stability enables printers to differentiate in speed, consistency, cost and quality.</a:t>
            </a:r>
          </a:p>
          <a:p>
            <a:r>
              <a:rPr lang="en-US" altLang="ja-JP" sz="1800" dirty="0"/>
              <a:t>KODAK </a:t>
            </a:r>
            <a:r>
              <a:rPr lang="en-US" altLang="ja-JP" sz="1800" dirty="0" err="1"/>
              <a:t>SQUAREspot</a:t>
            </a:r>
            <a:r>
              <a:rPr lang="en-US" altLang="ja-JP" sz="1800" dirty="0"/>
              <a:t> Imaging Technology is 10,000 dpi. The highest resolution in Commercial and Newspaper CTP.</a:t>
            </a:r>
          </a:p>
          <a:p>
            <a:r>
              <a:rPr lang="en-US" altLang="ja-JP" sz="1800" dirty="0" err="1"/>
              <a:t>SQUAREspot</a:t>
            </a:r>
            <a:r>
              <a:rPr lang="en-US" altLang="ja-JP" sz="1800" dirty="0"/>
              <a:t> brings further stability with autofocus, temperature compensation and geometric correction.</a:t>
            </a:r>
          </a:p>
          <a:p>
            <a:r>
              <a:rPr lang="en-US" altLang="ja-JP" sz="1800" dirty="0" err="1"/>
              <a:t>SQUAREspot</a:t>
            </a:r>
            <a:r>
              <a:rPr lang="en-US" altLang="ja-JP" sz="1800" dirty="0"/>
              <a:t> delivers at least 6x the stability of Thermal and Visible Gaussian laser technologies.</a:t>
            </a:r>
          </a:p>
          <a:p>
            <a:r>
              <a:rPr lang="en-US" altLang="ja-JP" sz="1800" dirty="0" err="1"/>
              <a:t>SQUAREspot</a:t>
            </a:r>
            <a:r>
              <a:rPr lang="en-US" altLang="ja-JP" sz="1800" dirty="0"/>
              <a:t> delivers at least 3x the stability of Grating Light Valve laser technology.</a:t>
            </a:r>
            <a:endParaRPr lang="en-US" sz="1800" dirty="0"/>
          </a:p>
          <a:p>
            <a:r>
              <a:rPr lang="en-US" altLang="ja-JP" sz="1800" dirty="0"/>
              <a:t>Through redundancy in the architecture, catastrophic failure can be avoided for some laser failure modes.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A92ADA-5D97-4ED5-98BE-6E41CA377A94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30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92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Compact footprint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t="-285"/>
          <a:stretch/>
        </p:blipFill>
        <p:spPr>
          <a:xfrm>
            <a:off x="-5444" y="-246742"/>
            <a:ext cx="12197444" cy="51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Footprint &amp; weight summary</a:t>
            </a:r>
            <a:endParaRPr lang="en-US" b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360553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282521"/>
              </p:ext>
            </p:extLst>
          </p:nvPr>
        </p:nvGraphicFramePr>
        <p:xfrm>
          <a:off x="428688" y="1454037"/>
          <a:ext cx="11049623" cy="4873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4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81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CONFIGURATION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HEIGHT (CM)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WIDTH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DEPTH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WEIGHT (KG)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115">
                <a:tc>
                  <a:txBody>
                    <a:bodyPr/>
                    <a:lstStyle/>
                    <a:p>
                      <a:r>
                        <a:rPr lang="en-US" sz="1600" dirty="0"/>
                        <a:t>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Standard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160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120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650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115">
                <a:tc rowSpan="3">
                  <a:txBody>
                    <a:bodyPr/>
                    <a:lstStyle/>
                    <a:p>
                      <a:r>
                        <a:rPr lang="en-US" sz="1600" dirty="0"/>
                        <a:t>AU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Standard (Short ULT)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127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762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Rotator (Long</a:t>
                      </a:r>
                      <a:r>
                        <a:rPr lang="en-US" sz="1600" baseline="0" dirty="0"/>
                        <a:t> ULT)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177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772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Standard (Short</a:t>
                      </a:r>
                      <a:r>
                        <a:rPr lang="en-US" sz="1600" baseline="0" dirty="0"/>
                        <a:t> ULT) w/ Punch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170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245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939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115">
                <a:tc rowSpan="3">
                  <a:txBody>
                    <a:bodyPr/>
                    <a:lstStyle/>
                    <a:p>
                      <a:r>
                        <a:rPr lang="en-US" sz="1600" dirty="0"/>
                        <a:t>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(Short)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127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796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Rotator (Long</a:t>
                      </a:r>
                      <a:r>
                        <a:rPr lang="en-US" sz="1600" baseline="0" dirty="0"/>
                        <a:t> ULT)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180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806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</a:t>
                      </a:r>
                      <a:r>
                        <a:rPr lang="en-US" sz="1600" baseline="0" dirty="0"/>
                        <a:t> ULT) w/ Punch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246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973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115">
                <a:tc rowSpan="3">
                  <a:txBody>
                    <a:bodyPr/>
                    <a:lstStyle/>
                    <a:p>
                      <a:r>
                        <a:rPr lang="en-US" sz="1600" dirty="0"/>
                        <a:t>SCU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(Short)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231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1158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Rotator (Long</a:t>
                      </a:r>
                      <a:r>
                        <a:rPr lang="en-US" sz="1600" baseline="0" dirty="0"/>
                        <a:t> ULT)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281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1168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</a:t>
                      </a:r>
                      <a:r>
                        <a:rPr lang="en-US" sz="1600" baseline="0" dirty="0"/>
                        <a:t> ULT) w/ Punch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349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1335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115">
                <a:tc rowSpan="3">
                  <a:txBody>
                    <a:bodyPr/>
                    <a:lstStyle/>
                    <a:p>
                      <a:r>
                        <a:rPr lang="en-US" sz="1600" dirty="0"/>
                        <a:t>MCU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(Short)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191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254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1827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Rotator (Long</a:t>
                      </a:r>
                      <a:r>
                        <a:rPr lang="en-US" sz="1600" baseline="0" dirty="0"/>
                        <a:t> ULT)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191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307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1837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8115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Standard (Short</a:t>
                      </a:r>
                      <a:r>
                        <a:rPr lang="en-US" sz="1600" baseline="0" dirty="0"/>
                        <a:t> ULT) w/ Punch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191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372</a:t>
                      </a:r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357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983789" y="1497486"/>
            <a:ext cx="2944541" cy="4500000"/>
            <a:chOff x="2983789" y="1793827"/>
            <a:chExt cx="2944541" cy="4500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3789" y="1793827"/>
              <a:ext cx="2930095" cy="45000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9" name="TextBox 8"/>
            <p:cNvSpPr txBox="1"/>
            <p:nvPr/>
          </p:nvSpPr>
          <p:spPr>
            <a:xfrm>
              <a:off x="5424226" y="5931893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239473" y="5671219"/>
            <a:ext cx="204575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Multi-Cassette Unit</a:t>
            </a:r>
          </a:p>
          <a:p>
            <a:r>
              <a:rPr lang="en-US" dirty="0"/>
              <a:t>(MCU)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753107" y="1179448"/>
            <a:ext cx="2930095" cy="4500000"/>
            <a:chOff x="8753107" y="1432263"/>
            <a:chExt cx="2930095" cy="4500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53107" y="1432263"/>
              <a:ext cx="2930095" cy="45000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4" name="TextBox 13"/>
            <p:cNvSpPr txBox="1"/>
            <p:nvPr/>
          </p:nvSpPr>
          <p:spPr>
            <a:xfrm>
              <a:off x="11190658" y="5567934"/>
              <a:ext cx="464722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74502" y="1269911"/>
            <a:ext cx="2930095" cy="4538984"/>
            <a:chOff x="5839332" y="1577544"/>
            <a:chExt cx="2930095" cy="4538984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9332" y="1577544"/>
              <a:ext cx="2930095" cy="45000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8265049" y="5830350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" y="1843492"/>
            <a:ext cx="2930095" cy="4500000"/>
            <a:chOff x="1" y="2205088"/>
            <a:chExt cx="2930095" cy="45000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2205088"/>
              <a:ext cx="2930095" cy="45000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335999" y="6292403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2227" y="5657107"/>
            <a:ext cx="140294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Auto Unload</a:t>
            </a:r>
          </a:p>
          <a:p>
            <a:pPr algn="ctr"/>
            <a:r>
              <a:rPr lang="en-US" sz="1600" b="1" dirty="0"/>
              <a:t>(AU)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28839" y="5675161"/>
            <a:ext cx="139172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600" dirty="0">
                <a:solidFill>
                  <a:schemeClr val="tx1"/>
                </a:solidFill>
              </a:rPr>
              <a:t>Auto Loader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(AL)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1597" y="5671219"/>
            <a:ext cx="218040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Single-Cassette Unit</a:t>
            </a:r>
          </a:p>
          <a:p>
            <a:r>
              <a:rPr lang="en-US" dirty="0"/>
              <a:t>(SCU)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(short) unload table option 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421513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</p:spTree>
    <p:extLst>
      <p:ext uri="{BB962C8B-B14F-4D97-AF65-F5344CB8AC3E}">
        <p14:creationId xmlns:p14="http://schemas.microsoft.com/office/powerpoint/2010/main" val="201762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8849265" y="1147601"/>
            <a:ext cx="2930095" cy="4568373"/>
            <a:chOff x="8865630" y="1177817"/>
            <a:chExt cx="2930095" cy="4568373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65630" y="1177817"/>
              <a:ext cx="2930095" cy="450000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1243228" y="5460012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918422" y="1309425"/>
            <a:ext cx="2930095" cy="4500000"/>
            <a:chOff x="5955527" y="1240409"/>
            <a:chExt cx="2930095" cy="45000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55527" y="1240409"/>
              <a:ext cx="2930095" cy="4500000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8302510" y="5454231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Rotator (long) unload table option </a:t>
            </a:r>
            <a:endParaRPr lang="en-US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9239473" y="5671219"/>
            <a:ext cx="204575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Multi-Cassette Unit</a:t>
            </a:r>
          </a:p>
          <a:p>
            <a:r>
              <a:rPr lang="en-US" dirty="0"/>
              <a:t>(MCU)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1597" y="5671219"/>
            <a:ext cx="218040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Single-Cassette Unit</a:t>
            </a:r>
          </a:p>
          <a:p>
            <a:r>
              <a:rPr lang="en-US" dirty="0"/>
              <a:t>(SCU)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933233" y="1610088"/>
            <a:ext cx="2930095" cy="4500000"/>
            <a:chOff x="2979070" y="1774704"/>
            <a:chExt cx="2930095" cy="45000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79070" y="1774704"/>
              <a:ext cx="2930095" cy="45000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5054444" y="5677644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-1265" y="1669323"/>
            <a:ext cx="2930095" cy="4500000"/>
            <a:chOff x="-1265" y="1918995"/>
            <a:chExt cx="2930095" cy="45000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265" y="1918995"/>
              <a:ext cx="2930095" cy="45000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219252" y="5954850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2227" y="5657107"/>
            <a:ext cx="140294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Auto Unload</a:t>
            </a:r>
          </a:p>
          <a:p>
            <a:pPr algn="ctr"/>
            <a:r>
              <a:rPr lang="en-US" sz="1600" b="1" dirty="0"/>
              <a:t>(AU)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28839" y="5675161"/>
            <a:ext cx="139172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600" dirty="0">
                <a:solidFill>
                  <a:schemeClr val="tx1"/>
                </a:solidFill>
              </a:rPr>
              <a:t>Auto Loader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(AL)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F861A75-7B07-4276-8748-25264341B47F}"/>
              </a:ext>
            </a:extLst>
          </p:cNvPr>
          <p:cNvSpPr txBox="1">
            <a:spLocks/>
          </p:cNvSpPr>
          <p:nvPr/>
        </p:nvSpPr>
        <p:spPr>
          <a:xfrm>
            <a:off x="815975" y="968375"/>
            <a:ext cx="11376025" cy="421513"/>
          </a:xfrm>
          <a:prstGeom prst="rect">
            <a:avLst/>
          </a:prstGeom>
        </p:spPr>
        <p:txBody>
          <a:bodyPr vert="horz" lIns="91432" tIns="45717" rIns="91432" bIns="45717" rtlCol="0">
            <a:noAutofit/>
          </a:bodyPr>
          <a:lstStyle>
            <a:lvl1pPr marL="342872" indent="-34287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1pPr>
            <a:lvl2pPr marL="742890" indent="-285728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2pPr>
            <a:lvl3pPr marL="1142908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3pPr>
            <a:lvl4pPr marL="1600072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4pPr>
            <a:lvl5pPr marL="2057236" indent="-228582" algn="l" defTabSz="457163" rtl="0" eaLnBrk="1" latinLnBrk="0" hangingPunct="1">
              <a:spcBef>
                <a:spcPct val="20000"/>
              </a:spcBef>
              <a:buFont typeface="Lucida Grande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Graphik Light"/>
              </a:defRPr>
            </a:lvl5pPr>
            <a:lvl6pPr marL="2514399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62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26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90" indent="-228582" algn="l" defTabSz="457163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Lucida Grande"/>
              <a:buNone/>
            </a:pPr>
            <a:r>
              <a:rPr lang="en-US" sz="1800" b="1"/>
              <a:t>For KODAK TRENDSETTER Q400/Q800 and ACHIEVE T400/T800 Platesetters 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2473485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921578" y="1313237"/>
            <a:ext cx="2930095" cy="4500000"/>
            <a:chOff x="5887649" y="1269197"/>
            <a:chExt cx="2930095" cy="4500000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7649" y="1269197"/>
              <a:ext cx="2930095" cy="4500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8254411" y="5468477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830245" y="1155606"/>
            <a:ext cx="2930095" cy="4500000"/>
            <a:chOff x="8886131" y="1111566"/>
            <a:chExt cx="2930095" cy="4500000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6131" y="1111566"/>
              <a:ext cx="2930095" cy="45000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11261621" y="5253439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239473" y="5671219"/>
            <a:ext cx="204575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Multi-Cassette Unit</a:t>
            </a:r>
          </a:p>
          <a:p>
            <a:r>
              <a:rPr lang="en-US" dirty="0"/>
              <a:t>(MCU)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1597" y="5671219"/>
            <a:ext cx="218040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Single-Cassette Unit</a:t>
            </a:r>
          </a:p>
          <a:p>
            <a:r>
              <a:rPr lang="en-US" dirty="0"/>
              <a:t>(SCU)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1113" y="1670091"/>
            <a:ext cx="2930095" cy="4500000"/>
            <a:chOff x="36879" y="1843566"/>
            <a:chExt cx="2930095" cy="4500000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79" y="1843566"/>
              <a:ext cx="2930095" cy="45000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2268938" y="5857670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971128" y="1593980"/>
            <a:ext cx="2930095" cy="4500000"/>
            <a:chOff x="2986894" y="1760528"/>
            <a:chExt cx="2930095" cy="4500000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6894" y="1760528"/>
              <a:ext cx="2930095" cy="4500000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307097" y="5860114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2227" y="5657107"/>
            <a:ext cx="140294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Auto Unload</a:t>
            </a:r>
          </a:p>
          <a:p>
            <a:pPr algn="ctr"/>
            <a:r>
              <a:rPr lang="en-US" sz="1600" b="1" dirty="0"/>
              <a:t>(AU)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28839" y="5675161"/>
            <a:ext cx="139172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600" dirty="0">
                <a:solidFill>
                  <a:schemeClr val="tx1"/>
                </a:solidFill>
              </a:rPr>
              <a:t>Auto Loader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(AL)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08" y="297895"/>
            <a:ext cx="11386259" cy="766762"/>
          </a:xfrm>
        </p:spPr>
        <p:txBody>
          <a:bodyPr/>
          <a:lstStyle/>
          <a:p>
            <a:r>
              <a:rPr lang="en-US" dirty="0"/>
              <a:t>Standard (short) unload table </a:t>
            </a:r>
            <a:r>
              <a:rPr lang="en-US" u="sng" dirty="0"/>
              <a:t>&amp; Punch </a:t>
            </a:r>
            <a:r>
              <a:rPr lang="en-US" dirty="0"/>
              <a:t>option 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372745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</p:spTree>
    <p:extLst>
      <p:ext uri="{BB962C8B-B14F-4D97-AF65-F5344CB8AC3E}">
        <p14:creationId xmlns:p14="http://schemas.microsoft.com/office/powerpoint/2010/main" val="1730363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4951452" y="1168716"/>
            <a:ext cx="2930095" cy="4574817"/>
            <a:chOff x="4951452" y="1066052"/>
            <a:chExt cx="2930095" cy="4574817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1452" y="1066052"/>
              <a:ext cx="2930095" cy="45000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7361617" y="5354691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935681" y="1219857"/>
            <a:ext cx="2930095" cy="4500000"/>
            <a:chOff x="7935681" y="1129385"/>
            <a:chExt cx="2930095" cy="45000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5681" y="1129385"/>
              <a:ext cx="2930095" cy="450000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0299792" y="5322947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529681" y="1378077"/>
            <a:ext cx="2930095" cy="4515077"/>
            <a:chOff x="1529681" y="1358661"/>
            <a:chExt cx="2930095" cy="4515077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9681" y="1358661"/>
              <a:ext cx="2930095" cy="45000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3949458" y="5587560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391179" y="5699545"/>
            <a:ext cx="177163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MCU w/ Rotator </a:t>
            </a:r>
          </a:p>
          <a:p>
            <a:r>
              <a:rPr lang="en-US" dirty="0"/>
              <a:t>(Long ULT)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40653" y="5686625"/>
            <a:ext cx="225657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MCU Standard </a:t>
            </a:r>
          </a:p>
          <a:p>
            <a:r>
              <a:rPr lang="en-US" dirty="0"/>
              <a:t>(Short ULT) w/ Punch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26105" y="5686626"/>
            <a:ext cx="165461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MCU Standard </a:t>
            </a:r>
          </a:p>
          <a:p>
            <a:r>
              <a:rPr lang="en-US" dirty="0"/>
              <a:t>(Short ULT)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MCU automation option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445897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</p:spTree>
    <p:extLst>
      <p:ext uri="{BB962C8B-B14F-4D97-AF65-F5344CB8AC3E}">
        <p14:creationId xmlns:p14="http://schemas.microsoft.com/office/powerpoint/2010/main" val="1769917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MCU automation option – with processor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397129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73653" y="1951153"/>
            <a:ext cx="2605181" cy="3132912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</a:rPr>
              <a:t>Physical footprint: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57% reduction</a:t>
            </a:r>
          </a:p>
          <a:p>
            <a:pPr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</a:rPr>
              <a:t>Practical footprint including operator &amp; service access: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38% reduction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More footprint reduction without punch system 45-65%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72080" y="1277365"/>
            <a:ext cx="2930095" cy="4500000"/>
            <a:chOff x="7935681" y="1129385"/>
            <a:chExt cx="2930095" cy="450000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5681" y="1129385"/>
              <a:ext cx="2930095" cy="4500000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0299792" y="5322947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004872" y="5768517"/>
            <a:ext cx="440094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TRENDSETTER / ACHIEVE Platesetter MCU</a:t>
            </a:r>
          </a:p>
          <a:p>
            <a:r>
              <a:rPr lang="en-US" dirty="0"/>
              <a:t>Standard (Short ULT) w/ Punch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286" y="1239757"/>
            <a:ext cx="3000000" cy="4500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77075" y="5768516"/>
            <a:ext cx="334418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MAGNUS Q800 Platesetter MCU </a:t>
            </a:r>
          </a:p>
          <a:p>
            <a:r>
              <a:rPr lang="en-US" dirty="0"/>
              <a:t>With exit conveyor</a:t>
            </a:r>
          </a:p>
        </p:txBody>
      </p:sp>
    </p:spTree>
    <p:extLst>
      <p:ext uri="{BB962C8B-B14F-4D97-AF65-F5344CB8AC3E}">
        <p14:creationId xmlns:p14="http://schemas.microsoft.com/office/powerpoint/2010/main" val="1384223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MCU automation option – with SONORA Plates</a:t>
            </a:r>
            <a:endParaRPr lang="en-US" sz="3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5975" y="968375"/>
            <a:ext cx="11376025" cy="433705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For KODAK TRENDSETTER Q400/Q800 and ACHIEVE T400/T800 Platesetters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72080" y="1326133"/>
            <a:ext cx="2930095" cy="4500000"/>
            <a:chOff x="7935681" y="1129385"/>
            <a:chExt cx="2930095" cy="4500000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5681" y="1129385"/>
              <a:ext cx="2930095" cy="4500000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0299792" y="5322947"/>
              <a:ext cx="504104" cy="2861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004873" y="5792901"/>
            <a:ext cx="440094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TRENDSETTER / ACHIEVE Platesetter MCU</a:t>
            </a:r>
          </a:p>
          <a:p>
            <a:r>
              <a:rPr lang="en-US" dirty="0"/>
              <a:t>Standard (Short ULT) w/ Punch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05930" y="5792900"/>
            <a:ext cx="328647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MAGNUS Q800 Platesetter MCU</a:t>
            </a:r>
          </a:p>
          <a:p>
            <a:r>
              <a:rPr lang="en-US" dirty="0"/>
              <a:t>Without exit conveyor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286" y="1247582"/>
            <a:ext cx="3000000" cy="4500000"/>
          </a:xfrm>
          <a:prstGeom prst="rect">
            <a:avLst/>
          </a:prstGeom>
        </p:spPr>
      </p:pic>
      <p:sp>
        <p:nvSpPr>
          <p:cNvPr id="11" name="Rounded Rectangle 51">
            <a:extLst>
              <a:ext uri="{FF2B5EF4-FFF2-40B4-BE49-F238E27FC236}">
                <a16:creationId xmlns:a16="http://schemas.microsoft.com/office/drawing/2014/main" id="{4EE2731C-BFB1-43EE-B867-5D50E477FBCD}"/>
              </a:ext>
            </a:extLst>
          </p:cNvPr>
          <p:cNvSpPr/>
          <p:nvPr/>
        </p:nvSpPr>
        <p:spPr>
          <a:xfrm>
            <a:off x="573653" y="1951153"/>
            <a:ext cx="2605181" cy="3132912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</a:rPr>
              <a:t>Physical footprint: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46% reduction</a:t>
            </a:r>
          </a:p>
          <a:p>
            <a:pPr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</a:rPr>
              <a:t>Practical footprint including operator &amp; service access: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24% reduction</a:t>
            </a:r>
          </a:p>
          <a:p>
            <a:pPr marL="109538">
              <a:spcBef>
                <a:spcPts val="600"/>
              </a:spcBef>
              <a:defRPr/>
            </a:pPr>
            <a:r>
              <a:rPr lang="en-US" sz="1600" dirty="0">
                <a:solidFill>
                  <a:schemeClr val="tx1"/>
                </a:solidFill>
              </a:rPr>
              <a:t>More footprint reduction without punch system 40-63%</a:t>
            </a:r>
          </a:p>
        </p:txBody>
      </p:sp>
    </p:spTree>
    <p:extLst>
      <p:ext uri="{BB962C8B-B14F-4D97-AF65-F5344CB8AC3E}">
        <p14:creationId xmlns:p14="http://schemas.microsoft.com/office/powerpoint/2010/main" val="385131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Product enhancements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t="-285"/>
          <a:stretch/>
        </p:blipFill>
        <p:spPr>
          <a:xfrm>
            <a:off x="-5444" y="-246742"/>
            <a:ext cx="12197444" cy="512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2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A1C3F-A7CB-164A-AAEE-9551B9811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in Q1 2019: optional device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7BCDE-BD9E-E343-A6F2-3508B75CC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485900"/>
            <a:ext cx="10917646" cy="4823143"/>
          </a:xfrm>
        </p:spPr>
        <p:txBody>
          <a:bodyPr/>
          <a:lstStyle/>
          <a:p>
            <a:r>
              <a:rPr lang="en-US" sz="2000" dirty="0"/>
              <a:t>Field and Factory option, upgrade for customers who want to invest more in computer hardware to get additional robustness &amp; security compared to standard device workstation</a:t>
            </a:r>
          </a:p>
          <a:p>
            <a:r>
              <a:rPr lang="en-US" sz="2000" dirty="0"/>
              <a:t>Available for all KODAK CTP Devices</a:t>
            </a:r>
          </a:p>
          <a:p>
            <a:r>
              <a:rPr lang="en-US" sz="2000" dirty="0"/>
              <a:t>Intended as “device server” with device control software only, no workflow</a:t>
            </a:r>
          </a:p>
          <a:p>
            <a:r>
              <a:rPr lang="en-US" sz="2000" dirty="0"/>
              <a:t>Additional robustness and security with the following functionality:</a:t>
            </a:r>
          </a:p>
          <a:p>
            <a:pPr lvl="1"/>
            <a:r>
              <a:rPr lang="en-US" sz="2000" dirty="0"/>
              <a:t>Server operating system – Windows 2012</a:t>
            </a:r>
          </a:p>
          <a:p>
            <a:pPr lvl="1"/>
            <a:r>
              <a:rPr lang="en-US" sz="2000" dirty="0"/>
              <a:t>Dual power supply</a:t>
            </a:r>
          </a:p>
          <a:p>
            <a:pPr lvl="1"/>
            <a:r>
              <a:rPr lang="en-US" sz="2000" dirty="0"/>
              <a:t>Dual raid hard drives</a:t>
            </a:r>
          </a:p>
          <a:p>
            <a:r>
              <a:rPr lang="en-US" sz="2000" dirty="0"/>
              <a:t>Same standard keyboard, mouse and monitor as standard 							device workstation</a:t>
            </a:r>
          </a:p>
          <a:p>
            <a:pPr lvl="2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A3AE1-D9C0-B241-B170-D73AAF06F4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1934" y="3810000"/>
            <a:ext cx="2374352" cy="237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45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7D1327C-9D47-4B75-B0AA-E4B3282B6B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2783" y="0"/>
            <a:ext cx="10469217" cy="6872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16319" y="428877"/>
            <a:ext cx="392636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63"/>
            <a:r>
              <a:rPr lang="en-US" sz="40000" b="1" dirty="0">
                <a:solidFill>
                  <a:srgbClr val="FFB4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800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6180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odak Theme">
  <a:themeElements>
    <a:clrScheme name="Kodak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C000"/>
      </a:accent1>
      <a:accent2>
        <a:srgbClr val="FF0000"/>
      </a:accent2>
      <a:accent3>
        <a:srgbClr val="000000"/>
      </a:accent3>
      <a:accent4>
        <a:srgbClr val="7F7F7F"/>
      </a:accent4>
      <a:accent5>
        <a:srgbClr val="D8D8D8"/>
      </a:accent5>
      <a:accent6>
        <a:srgbClr val="4F81B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CECA5697BC54F8DFF5BEB0EA53B3A" ma:contentTypeVersion="2" ma:contentTypeDescription="Create a new document." ma:contentTypeScope="" ma:versionID="ad4b49b55ec453c2e0a5ff7a3fc639de">
  <xsd:schema xmlns:xsd="http://www.w3.org/2001/XMLSchema" xmlns:p="http://schemas.microsoft.com/office/2006/metadata/properties" xmlns:ns2="25e0686f-a80c-4642-a45b-dd0c7a669c54" targetNamespace="http://schemas.microsoft.com/office/2006/metadata/properties" ma:root="true" ma:fieldsID="c662fd7c257cf492b7ba6bacf0069fa1" ns2:_="">
    <xsd:import namespace="25e0686f-a80c-4642-a45b-dd0c7a669c54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5e0686f-a80c-4642-a45b-dd0c7a669c54" elementFormDefault="qualified">
    <xsd:import namespace="http://schemas.microsoft.com/office/2006/documentManagement/types"/>
    <xsd:element name="Description0" ma:index="1" nillable="true" ma:displayName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 ma:index="2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Description0 xmlns="25e0686f-a80c-4642-a45b-dd0c7a669c5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A04854-3CDC-4A95-8204-A31C2DE725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e0686f-a80c-4642-a45b-dd0c7a669c5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F28D39F-AAD8-4828-9AD5-A826BB01B4FC}">
  <ds:schemaRefs>
    <ds:schemaRef ds:uri="http://schemas.microsoft.com/office/2006/metadata/properties"/>
    <ds:schemaRef ds:uri="25e0686f-a80c-4642-a45b-dd0c7a669c5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DF9271-5C15-4B70-BDE1-49FE0BA849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33167</TotalTime>
  <Words>2181</Words>
  <Application>Microsoft Office PowerPoint</Application>
  <PresentationFormat>Widescreen</PresentationFormat>
  <Paragraphs>578</Paragraphs>
  <Slides>42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ＭＳ Ｐゴシック</vt:lpstr>
      <vt:lpstr>Arial</vt:lpstr>
      <vt:lpstr>Arial Black</vt:lpstr>
      <vt:lpstr>Calibri</vt:lpstr>
      <vt:lpstr>Futura Std Book</vt:lpstr>
      <vt:lpstr>Graphik Light</vt:lpstr>
      <vt:lpstr>Graphik Medium</vt:lpstr>
      <vt:lpstr>Lucida Grande</vt:lpstr>
      <vt:lpstr>Times</vt:lpstr>
      <vt:lpstr>Whitney K Semibold</vt:lpstr>
      <vt:lpstr>Kodak Theme</vt:lpstr>
      <vt:lpstr>TRENDSETTER Q400/Q800 &amp; ACHIEVE T400/T800 Platesetter</vt:lpstr>
      <vt:lpstr>Kodak’s Vision</vt:lpstr>
      <vt:lpstr>PowerPoint Presentation</vt:lpstr>
      <vt:lpstr>Key strengths</vt:lpstr>
      <vt:lpstr>Kodak continues to invest in CTP </vt:lpstr>
      <vt:lpstr>Commercial 4-Page and 8-Page CTP</vt:lpstr>
      <vt:lpstr>PowerPoint Presentation</vt:lpstr>
      <vt:lpstr>ACHIEVE T400/T800 Platesetters</vt:lpstr>
      <vt:lpstr>TRENDSETTER Q400/Q800 Platesetters</vt:lpstr>
      <vt:lpstr>PowerPoint Presentation</vt:lpstr>
      <vt:lpstr>What’s new</vt:lpstr>
      <vt:lpstr>Multi-Cassette Unit automation option</vt:lpstr>
      <vt:lpstr>Multi-Cassette Unit automation option</vt:lpstr>
      <vt:lpstr>Multi-Cassette Unit automation option</vt:lpstr>
      <vt:lpstr>W-Speed option</vt:lpstr>
      <vt:lpstr>Power Savings</vt:lpstr>
      <vt:lpstr>JDF/JMF open connectivity</vt:lpstr>
      <vt:lpstr>4,800 / 5,080 dpi high resolution option </vt:lpstr>
      <vt:lpstr>PowerPoint Presentation</vt:lpstr>
      <vt:lpstr>KODAK Mobile CTP Control App</vt:lpstr>
      <vt:lpstr>KODAK Mobile CTP Control App</vt:lpstr>
      <vt:lpstr>PowerPoint Presentation</vt:lpstr>
      <vt:lpstr>Unique, proprietary technology</vt:lpstr>
      <vt:lpstr>Imaging technology: Comparison</vt:lpstr>
      <vt:lpstr>Imaging technology: Comparison</vt:lpstr>
      <vt:lpstr>Imaging technology: Comparison</vt:lpstr>
      <vt:lpstr>Imaging technology: Comparison</vt:lpstr>
      <vt:lpstr>PowerPoint Presentation</vt:lpstr>
      <vt:lpstr>TH5  imaging technology</vt:lpstr>
      <vt:lpstr>Key imaging technology takeaways</vt:lpstr>
      <vt:lpstr>PowerPoint Presentation</vt:lpstr>
      <vt:lpstr>Footprint &amp; weight summary</vt:lpstr>
      <vt:lpstr>Standard (short) unload table option </vt:lpstr>
      <vt:lpstr>Rotator (long) unload table option </vt:lpstr>
      <vt:lpstr>Standard (short) unload table &amp; Punch option </vt:lpstr>
      <vt:lpstr>MCU automation option</vt:lpstr>
      <vt:lpstr>MCU automation option – with processor</vt:lpstr>
      <vt:lpstr>MCU automation option – with SONORA Plates</vt:lpstr>
      <vt:lpstr>PowerPoint Presentation</vt:lpstr>
      <vt:lpstr>Coming in Q1 2019: optional device server</vt:lpstr>
      <vt:lpstr> </vt:lpstr>
      <vt:lpstr>Thank you</vt:lpstr>
    </vt:vector>
  </TitlesOfParts>
  <Company>Eastman Kodak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Slayton, Amy</dc:creator>
  <cp:lastModifiedBy>Morgan, Pam [Pamela] K</cp:lastModifiedBy>
  <cp:revision>1140</cp:revision>
  <cp:lastPrinted>2016-06-22T14:07:01Z</cp:lastPrinted>
  <dcterms:created xsi:type="dcterms:W3CDTF">2015-08-10T13:17:04Z</dcterms:created>
  <dcterms:modified xsi:type="dcterms:W3CDTF">2018-10-25T16:01:04Z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0x010100617CECA5697BC54F8DFF5BEB0EA53B3A</vt:lpwstr>
  </property>
</Properties>
</file>